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66" r:id="rId5"/>
    <p:sldId id="260" r:id="rId6"/>
    <p:sldId id="261" r:id="rId7"/>
    <p:sldId id="262" r:id="rId8"/>
    <p:sldId id="267" r:id="rId9"/>
    <p:sldId id="263" r:id="rId10"/>
    <p:sldId id="264" r:id="rId11"/>
    <p:sldId id="265" r:id="rId12"/>
  </p:sldIdLst>
  <p:sldSz cx="9144000" cy="6858000" type="screen4x3"/>
  <p:notesSz cx="6665913" cy="98726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9">
          <p15:clr>
            <a:srgbClr val="A4A3A4"/>
          </p15:clr>
        </p15:guide>
        <p15:guide id="2" pos="209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56" autoAdjust="0"/>
    <p:restoredTop sz="75972" autoAdjust="0"/>
  </p:normalViewPr>
  <p:slideViewPr>
    <p:cSldViewPr>
      <p:cViewPr varScale="1">
        <p:scale>
          <a:sx n="63" d="100"/>
          <a:sy n="63" d="100"/>
        </p:scale>
        <p:origin x="2122"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p:scale>
          <a:sx n="75" d="100"/>
          <a:sy n="75" d="100"/>
        </p:scale>
        <p:origin x="-612" y="936"/>
      </p:cViewPr>
      <p:guideLst>
        <p:guide orient="horz" pos="3109"/>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889250" cy="493713"/>
          </a:xfrm>
          <a:prstGeom prst="rect">
            <a:avLst/>
          </a:prstGeom>
          <a:noFill/>
          <a:ln w="9525">
            <a:noFill/>
            <a:miter lim="800000"/>
            <a:headEnd/>
            <a:tailEnd/>
          </a:ln>
        </p:spPr>
        <p:txBody>
          <a:bodyPr vert="horz" wrap="square" lIns="91416" tIns="45708" rIns="91416" bIns="45708" numCol="1" anchor="t" anchorCtr="0" compatLnSpc="1">
            <a:prstTxWarp prst="textNoShape">
              <a:avLst/>
            </a:prstTxWarp>
          </a:bodyPr>
          <a:lstStyle>
            <a:lvl1pPr>
              <a:defRPr sz="1200"/>
            </a:lvl1pPr>
          </a:lstStyle>
          <a:p>
            <a:pPr>
              <a:defRPr/>
            </a:pPr>
            <a:endParaRPr lang="en-GB"/>
          </a:p>
        </p:txBody>
      </p:sp>
      <p:sp>
        <p:nvSpPr>
          <p:cNvPr id="23555" name="Rectangle 3"/>
          <p:cNvSpPr>
            <a:spLocks noGrp="1" noChangeArrowheads="1"/>
          </p:cNvSpPr>
          <p:nvPr>
            <p:ph type="dt" sz="quarter" idx="1"/>
          </p:nvPr>
        </p:nvSpPr>
        <p:spPr bwMode="auto">
          <a:xfrm>
            <a:off x="3775075" y="0"/>
            <a:ext cx="2889250" cy="493713"/>
          </a:xfrm>
          <a:prstGeom prst="rect">
            <a:avLst/>
          </a:prstGeom>
          <a:noFill/>
          <a:ln w="9525">
            <a:noFill/>
            <a:miter lim="800000"/>
            <a:headEnd/>
            <a:tailEnd/>
          </a:ln>
        </p:spPr>
        <p:txBody>
          <a:bodyPr vert="horz" wrap="square" lIns="91416" tIns="45708" rIns="91416" bIns="45708" numCol="1" anchor="t" anchorCtr="0" compatLnSpc="1">
            <a:prstTxWarp prst="textNoShape">
              <a:avLst/>
            </a:prstTxWarp>
          </a:bodyPr>
          <a:lstStyle>
            <a:lvl1pPr algn="r">
              <a:defRPr sz="1200"/>
            </a:lvl1pPr>
          </a:lstStyle>
          <a:p>
            <a:pPr>
              <a:defRPr/>
            </a:pPr>
            <a:fld id="{A8F13A82-6ADB-493E-A237-CBB77B3CA973}" type="datetimeFigureOut">
              <a:rPr lang="en-GB"/>
              <a:pPr>
                <a:defRPr/>
              </a:pPr>
              <a:t>06/03/2019</a:t>
            </a:fld>
            <a:endParaRPr lang="en-GB"/>
          </a:p>
        </p:txBody>
      </p:sp>
      <p:sp>
        <p:nvSpPr>
          <p:cNvPr id="23556" name="Rectangle 4"/>
          <p:cNvSpPr>
            <a:spLocks noGrp="1" noChangeArrowheads="1"/>
          </p:cNvSpPr>
          <p:nvPr>
            <p:ph type="ftr" sz="quarter" idx="2"/>
          </p:nvPr>
        </p:nvSpPr>
        <p:spPr bwMode="auto">
          <a:xfrm>
            <a:off x="0" y="9377363"/>
            <a:ext cx="2889250" cy="493712"/>
          </a:xfrm>
          <a:prstGeom prst="rect">
            <a:avLst/>
          </a:prstGeom>
          <a:noFill/>
          <a:ln w="9525">
            <a:noFill/>
            <a:miter lim="800000"/>
            <a:headEnd/>
            <a:tailEnd/>
          </a:ln>
        </p:spPr>
        <p:txBody>
          <a:bodyPr vert="horz" wrap="square" lIns="91416" tIns="45708" rIns="91416" bIns="45708" numCol="1" anchor="b" anchorCtr="0" compatLnSpc="1">
            <a:prstTxWarp prst="textNoShape">
              <a:avLst/>
            </a:prstTxWarp>
          </a:bodyPr>
          <a:lstStyle>
            <a:lvl1pPr>
              <a:defRPr sz="1200"/>
            </a:lvl1pPr>
          </a:lstStyle>
          <a:p>
            <a:pPr>
              <a:defRPr/>
            </a:pPr>
            <a:endParaRPr lang="en-GB"/>
          </a:p>
        </p:txBody>
      </p:sp>
      <p:sp>
        <p:nvSpPr>
          <p:cNvPr id="23557" name="Rectangle 5"/>
          <p:cNvSpPr>
            <a:spLocks noGrp="1" noChangeArrowheads="1"/>
          </p:cNvSpPr>
          <p:nvPr>
            <p:ph type="sldNum" sz="quarter" idx="3"/>
          </p:nvPr>
        </p:nvSpPr>
        <p:spPr bwMode="auto">
          <a:xfrm>
            <a:off x="3775075" y="9377363"/>
            <a:ext cx="2889250" cy="493712"/>
          </a:xfrm>
          <a:prstGeom prst="rect">
            <a:avLst/>
          </a:prstGeom>
          <a:noFill/>
          <a:ln w="9525">
            <a:noFill/>
            <a:miter lim="800000"/>
            <a:headEnd/>
            <a:tailEnd/>
          </a:ln>
        </p:spPr>
        <p:txBody>
          <a:bodyPr vert="horz" wrap="square" lIns="91416" tIns="45708" rIns="91416" bIns="45708" numCol="1" anchor="b" anchorCtr="0" compatLnSpc="1">
            <a:prstTxWarp prst="textNoShape">
              <a:avLst/>
            </a:prstTxWarp>
          </a:bodyPr>
          <a:lstStyle>
            <a:lvl1pPr algn="r">
              <a:defRPr sz="1200"/>
            </a:lvl1pPr>
          </a:lstStyle>
          <a:p>
            <a:pPr>
              <a:defRPr/>
            </a:pPr>
            <a:fld id="{32FA865C-3A9A-4A33-8639-81E8E1C60AE8}" type="slidenum">
              <a:rPr lang="en-GB"/>
              <a:pPr>
                <a:defRPr/>
              </a:pPr>
              <a:t>‹#›</a:t>
            </a:fld>
            <a:endParaRPr lang="en-GB"/>
          </a:p>
        </p:txBody>
      </p:sp>
    </p:spTree>
    <p:extLst>
      <p:ext uri="{BB962C8B-B14F-4D97-AF65-F5344CB8AC3E}">
        <p14:creationId xmlns:p14="http://schemas.microsoft.com/office/powerpoint/2010/main" val="999604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889250" cy="493713"/>
          </a:xfrm>
          <a:prstGeom prst="rect">
            <a:avLst/>
          </a:prstGeom>
          <a:noFill/>
          <a:ln w="9525">
            <a:noFill/>
            <a:miter lim="800000"/>
            <a:headEnd/>
            <a:tailEnd/>
          </a:ln>
        </p:spPr>
        <p:txBody>
          <a:bodyPr vert="horz" wrap="square" lIns="91416" tIns="45708" rIns="91416" bIns="45708" numCol="1" anchor="t" anchorCtr="0" compatLnSpc="1">
            <a:prstTxWarp prst="textNoShape">
              <a:avLst/>
            </a:prstTxWarp>
          </a:bodyPr>
          <a:lstStyle>
            <a:lvl1pPr>
              <a:defRPr sz="1200"/>
            </a:lvl1pPr>
          </a:lstStyle>
          <a:p>
            <a:pPr>
              <a:defRPr/>
            </a:pPr>
            <a:endParaRPr lang="en-GB"/>
          </a:p>
        </p:txBody>
      </p:sp>
      <p:sp>
        <p:nvSpPr>
          <p:cNvPr id="25603" name="Rectangle 3"/>
          <p:cNvSpPr>
            <a:spLocks noGrp="1" noChangeArrowheads="1"/>
          </p:cNvSpPr>
          <p:nvPr>
            <p:ph type="dt" idx="1"/>
          </p:nvPr>
        </p:nvSpPr>
        <p:spPr bwMode="auto">
          <a:xfrm>
            <a:off x="3775075" y="0"/>
            <a:ext cx="2889250" cy="493713"/>
          </a:xfrm>
          <a:prstGeom prst="rect">
            <a:avLst/>
          </a:prstGeom>
          <a:noFill/>
          <a:ln w="9525">
            <a:noFill/>
            <a:miter lim="800000"/>
            <a:headEnd/>
            <a:tailEnd/>
          </a:ln>
        </p:spPr>
        <p:txBody>
          <a:bodyPr vert="horz" wrap="square" lIns="91416" tIns="45708" rIns="91416" bIns="45708" numCol="1" anchor="t" anchorCtr="0" compatLnSpc="1">
            <a:prstTxWarp prst="textNoShape">
              <a:avLst/>
            </a:prstTxWarp>
          </a:bodyPr>
          <a:lstStyle>
            <a:lvl1pPr algn="r">
              <a:defRPr sz="1200"/>
            </a:lvl1pPr>
          </a:lstStyle>
          <a:p>
            <a:pPr>
              <a:defRPr/>
            </a:pPr>
            <a:fld id="{189527FA-0A21-4789-9A33-6FC866EA0C9B}" type="datetimeFigureOut">
              <a:rPr lang="en-GB"/>
              <a:pPr>
                <a:defRPr/>
              </a:pPr>
              <a:t>06/03/2019</a:t>
            </a:fld>
            <a:endParaRPr lang="en-GB"/>
          </a:p>
        </p:txBody>
      </p:sp>
      <p:sp>
        <p:nvSpPr>
          <p:cNvPr id="13316" name="Rectangle 4"/>
          <p:cNvSpPr>
            <a:spLocks noGrp="1" noRot="1" noChangeAspect="1" noChangeArrowheads="1" noTextEdit="1"/>
          </p:cNvSpPr>
          <p:nvPr>
            <p:ph type="sldImg" idx="2"/>
          </p:nvPr>
        </p:nvSpPr>
        <p:spPr bwMode="auto">
          <a:xfrm>
            <a:off x="863600" y="739775"/>
            <a:ext cx="4938713" cy="3703638"/>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66750" y="4689475"/>
            <a:ext cx="5332413" cy="4443413"/>
          </a:xfrm>
          <a:prstGeom prst="rect">
            <a:avLst/>
          </a:prstGeom>
          <a:noFill/>
          <a:ln w="9525">
            <a:noFill/>
            <a:miter lim="800000"/>
            <a:headEnd/>
            <a:tailEnd/>
          </a:ln>
        </p:spPr>
        <p:txBody>
          <a:bodyPr vert="horz" wrap="square" lIns="91416" tIns="45708" rIns="91416" bIns="45708"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5606" name="Rectangle 6"/>
          <p:cNvSpPr>
            <a:spLocks noGrp="1" noChangeArrowheads="1"/>
          </p:cNvSpPr>
          <p:nvPr>
            <p:ph type="ftr" sz="quarter" idx="4"/>
          </p:nvPr>
        </p:nvSpPr>
        <p:spPr bwMode="auto">
          <a:xfrm>
            <a:off x="0" y="9377363"/>
            <a:ext cx="2889250" cy="493712"/>
          </a:xfrm>
          <a:prstGeom prst="rect">
            <a:avLst/>
          </a:prstGeom>
          <a:noFill/>
          <a:ln w="9525">
            <a:noFill/>
            <a:miter lim="800000"/>
            <a:headEnd/>
            <a:tailEnd/>
          </a:ln>
        </p:spPr>
        <p:txBody>
          <a:bodyPr vert="horz" wrap="square" lIns="91416" tIns="45708" rIns="91416" bIns="45708" numCol="1" anchor="b" anchorCtr="0" compatLnSpc="1">
            <a:prstTxWarp prst="textNoShape">
              <a:avLst/>
            </a:prstTxWarp>
          </a:bodyPr>
          <a:lstStyle>
            <a:lvl1pPr>
              <a:defRPr sz="1200"/>
            </a:lvl1pPr>
          </a:lstStyle>
          <a:p>
            <a:pPr>
              <a:defRPr/>
            </a:pPr>
            <a:endParaRPr lang="en-GB"/>
          </a:p>
        </p:txBody>
      </p:sp>
      <p:sp>
        <p:nvSpPr>
          <p:cNvPr id="25607" name="Rectangle 7"/>
          <p:cNvSpPr>
            <a:spLocks noGrp="1" noChangeArrowheads="1"/>
          </p:cNvSpPr>
          <p:nvPr>
            <p:ph type="sldNum" sz="quarter" idx="5"/>
          </p:nvPr>
        </p:nvSpPr>
        <p:spPr bwMode="auto">
          <a:xfrm>
            <a:off x="3775075" y="9377363"/>
            <a:ext cx="2889250" cy="493712"/>
          </a:xfrm>
          <a:prstGeom prst="rect">
            <a:avLst/>
          </a:prstGeom>
          <a:noFill/>
          <a:ln w="9525">
            <a:noFill/>
            <a:miter lim="800000"/>
            <a:headEnd/>
            <a:tailEnd/>
          </a:ln>
        </p:spPr>
        <p:txBody>
          <a:bodyPr vert="horz" wrap="square" lIns="91416" tIns="45708" rIns="91416" bIns="45708" numCol="1" anchor="b" anchorCtr="0" compatLnSpc="1">
            <a:prstTxWarp prst="textNoShape">
              <a:avLst/>
            </a:prstTxWarp>
          </a:bodyPr>
          <a:lstStyle>
            <a:lvl1pPr algn="r">
              <a:defRPr sz="1200"/>
            </a:lvl1pPr>
          </a:lstStyle>
          <a:p>
            <a:pPr>
              <a:defRPr/>
            </a:pPr>
            <a:fld id="{110D02F0-E03A-49B3-9071-F6A6FBB0A355}" type="slidenum">
              <a:rPr lang="en-GB"/>
              <a:pPr>
                <a:defRPr/>
              </a:pPr>
              <a:t>‹#›</a:t>
            </a:fld>
            <a:endParaRPr lang="en-GB"/>
          </a:p>
        </p:txBody>
      </p:sp>
    </p:spTree>
    <p:extLst>
      <p:ext uri="{BB962C8B-B14F-4D97-AF65-F5344CB8AC3E}">
        <p14:creationId xmlns:p14="http://schemas.microsoft.com/office/powerpoint/2010/main" val="16985024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eaLnBrk="1" hangingPunct="1"/>
            <a:r>
              <a:rPr lang="en-GB"/>
              <a:t>Hello and welcome to: “</a:t>
            </a:r>
            <a:r>
              <a:rPr lang="en-GB" b="1"/>
              <a:t>Losing weight is not always great”.</a:t>
            </a:r>
          </a:p>
          <a:p>
            <a:pPr eaLnBrk="1" hangingPunct="1"/>
            <a:r>
              <a:rPr lang="en-GB"/>
              <a:t>This presentation has been designed to raise awareness of the importance of nutritional care and hydration.</a:t>
            </a:r>
          </a:p>
          <a:p>
            <a:pPr eaLnBrk="1" hangingPunct="1"/>
            <a:endParaRPr lang="en-GB"/>
          </a:p>
          <a:p>
            <a:pPr eaLnBrk="1" hangingPunct="1"/>
            <a:r>
              <a:rPr lang="en-GB"/>
              <a:t>It contains basic information to help you identify if you or someone you know may be at risk and will advise you where you can seek additional help if you have any concerns.</a:t>
            </a:r>
          </a:p>
          <a:p>
            <a:pPr eaLnBrk="1" hangingPunct="1"/>
            <a:endParaRPr lang="en-GB"/>
          </a:p>
          <a:p>
            <a:pPr eaLnBrk="1" hangingPunct="1"/>
            <a:r>
              <a:rPr lang="en-GB"/>
              <a:t>I am giving this presentation to you today, not as a professional but as someone with a personal experience or interest in malnutrition and/or dehydration.  I will answer any questions that I can but may need to direct you to others for answers.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ln/>
        </p:spPr>
      </p:sp>
      <p:sp>
        <p:nvSpPr>
          <p:cNvPr id="34818" name="Rectangle 3"/>
          <p:cNvSpPr>
            <a:spLocks noGrp="1" noChangeArrowheads="1"/>
          </p:cNvSpPr>
          <p:nvPr>
            <p:ph type="body" idx="1"/>
          </p:nvPr>
        </p:nvSpPr>
        <p:spPr>
          <a:noFill/>
          <a:ln/>
        </p:spPr>
        <p:txBody>
          <a:bodyPr/>
          <a:lstStyle/>
          <a:p>
            <a:pPr eaLnBrk="1" hangingPunct="1"/>
            <a:r>
              <a:rPr lang="en-GB"/>
              <a:t>The best way to combat or prevent dehydration is by drinking more than you do now!  Our thirst sensation can change as we age and with some medication, so you may not feel thirsty but try to have a regular drink anyway.  </a:t>
            </a:r>
          </a:p>
          <a:p>
            <a:pPr eaLnBrk="1" hangingPunct="1"/>
            <a:endParaRPr lang="en-GB"/>
          </a:p>
          <a:p>
            <a:pPr eaLnBrk="1" hangingPunct="1"/>
            <a:r>
              <a:rPr lang="en-GB"/>
              <a:t>If you are trying to encourage someone else to drink more, remember that whilst water is best other fluids (excluding alcohol) and food count too.</a:t>
            </a:r>
          </a:p>
          <a:p>
            <a:pPr eaLnBrk="1" hangingPunct="1"/>
            <a:endParaRPr lang="en-GB"/>
          </a:p>
          <a:p>
            <a:pPr eaLnBrk="1" hangingPunct="1"/>
            <a:r>
              <a:rPr lang="en-GB"/>
              <a:t>And finally a good guide is to check your urine when you go to the loo </a:t>
            </a:r>
            <a:r>
              <a:rPr lang="en-GB" b="1"/>
              <a:t>“clear and odourless is best!”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ln/>
        </p:spPr>
      </p:sp>
      <p:sp>
        <p:nvSpPr>
          <p:cNvPr id="36866" name="Rectangle 3"/>
          <p:cNvSpPr>
            <a:spLocks noGrp="1" noChangeArrowheads="1"/>
          </p:cNvSpPr>
          <p:nvPr>
            <p:ph type="body" idx="1"/>
          </p:nvPr>
        </p:nvSpPr>
        <p:spPr>
          <a:noFill/>
          <a:ln/>
        </p:spPr>
        <p:txBody>
          <a:bodyPr/>
          <a:lstStyle/>
          <a:p>
            <a:pPr eaLnBrk="1" hangingPunct="1"/>
            <a:r>
              <a:rPr lang="en-GB" dirty="0"/>
              <a:t>I have told you in basic terms about food and water consumption for best health.  This is advice for the general population.  Those with medical conditions including dementia may be at a higher risk and should seek specialist advice.</a:t>
            </a:r>
          </a:p>
          <a:p>
            <a:pPr eaLnBrk="1" hangingPunct="1"/>
            <a:endParaRPr lang="en-GB" dirty="0"/>
          </a:p>
          <a:p>
            <a:pPr eaLnBrk="1" hangingPunct="1"/>
            <a:r>
              <a:rPr lang="en-GB" dirty="0"/>
              <a:t>I hope that you are now aware of some of the signs of malnutrition and dehydration and the importance of recognising when someone may be at risk and more aware of the steps to take to help them improve their health.</a:t>
            </a:r>
          </a:p>
          <a:p>
            <a:pPr eaLnBrk="1" hangingPunct="1"/>
            <a:endParaRPr lang="en-GB" dirty="0"/>
          </a:p>
          <a:p>
            <a:pPr eaLnBrk="1" hangingPunct="1"/>
            <a:r>
              <a:rPr lang="en-GB" dirty="0"/>
              <a:t>If you are concerned for yourself or someone that you know, or simply want more information please look at these sources.</a:t>
            </a:r>
          </a:p>
          <a:p>
            <a:pPr eaLnBrk="1" hangingPunct="1"/>
            <a:endParaRPr lang="en-GB" dirty="0"/>
          </a:p>
          <a:p>
            <a:pPr eaLnBrk="1" hangingPunct="1"/>
            <a:r>
              <a:rPr lang="en-GB" dirty="0"/>
              <a:t>The Build Yourself Up guide is useful for helping people to put on extra weight **show copy to audience**.</a:t>
            </a:r>
          </a:p>
          <a:p>
            <a:pPr eaLnBrk="1" hangingPunct="1"/>
            <a:endParaRPr lang="en-GB" dirty="0"/>
          </a:p>
          <a:p>
            <a:pPr eaLnBrk="1" hangingPunct="1"/>
            <a:r>
              <a:rPr lang="en-GB" dirty="0"/>
              <a:t>The Eating Opportunities Directory shows where you can eat out in company at lunch clubs or how to have meals delivered **show copy to audience**</a:t>
            </a:r>
          </a:p>
          <a:p>
            <a:pPr eaLnBrk="1" hangingPunct="1"/>
            <a:endParaRPr lang="en-GB" dirty="0"/>
          </a:p>
          <a:p>
            <a:pPr eaLnBrk="1" hangingPunct="1"/>
            <a:r>
              <a:rPr lang="en-GB" dirty="0"/>
              <a:t>If you are still concerned about weight loss or hydration for yourself or someone else then you are encouraged to discuss it with a GP.</a:t>
            </a:r>
          </a:p>
          <a:p>
            <a:pPr eaLnBrk="1" hangingPunct="1"/>
            <a:endParaRPr lang="en-GB" dirty="0"/>
          </a:p>
          <a:p>
            <a:pPr eaLnBrk="1" hangingPunct="1"/>
            <a:r>
              <a:rPr lang="en-GB" dirty="0"/>
              <a:t>Thank you for listening – I hope you found it helpful and informative.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r>
              <a:rPr lang="en-GB"/>
              <a:t>Often it is seen as acceptable for older people to lose weight as they age, this is not the case and weight loss could be indicative of malnutrition.</a:t>
            </a:r>
          </a:p>
          <a:p>
            <a:pPr eaLnBrk="1" hangingPunct="1"/>
            <a:endParaRPr lang="en-GB"/>
          </a:p>
          <a:p>
            <a:pPr eaLnBrk="1" hangingPunct="1"/>
            <a:r>
              <a:rPr lang="en-GB"/>
              <a:t>When I use the terms malnutrition or malnourished I am talking about an unintentional weight loss, that is, for someone to lose weight without going on a diet, or deliberately changing the way they eat.</a:t>
            </a:r>
          </a:p>
          <a:p>
            <a:pPr eaLnBrk="1" hangingPunct="1"/>
            <a:endParaRPr lang="en-GB"/>
          </a:p>
          <a:p>
            <a:pPr eaLnBrk="1" hangingPunct="1"/>
            <a:r>
              <a:rPr lang="en-GB"/>
              <a:t>Take a look at these statements and think if you have ever noticed them in friends, family, or perhaps yourself.</a:t>
            </a:r>
          </a:p>
          <a:p>
            <a:pPr eaLnBrk="1" hangingPunct="1"/>
            <a:endParaRPr lang="en-GB"/>
          </a:p>
          <a:p>
            <a:pPr eaLnBrk="1" hangingPunct="1"/>
            <a:r>
              <a:rPr lang="en-GB"/>
              <a:t>** pause for a few moments **</a:t>
            </a:r>
          </a:p>
          <a:p>
            <a:pPr eaLnBrk="1" hangingPunct="1"/>
            <a:endParaRPr lang="en-GB"/>
          </a:p>
          <a:p>
            <a:pPr eaLnBrk="1" hangingPunct="1"/>
            <a:r>
              <a:rPr lang="en-GB"/>
              <a:t>These are all warning signs that we should take notice of.</a:t>
            </a:r>
          </a:p>
          <a:p>
            <a:pPr eaLnBrk="1" hangingPunct="1"/>
            <a:endParaRPr lang="en-GB"/>
          </a:p>
          <a:p>
            <a:pPr eaLnBrk="1" hangingPunct="1"/>
            <a:r>
              <a:rPr lang="en-GB"/>
              <a:t>Be aware that overweight people can still be malnourished if they are not eating a balanced diet but this is much harder to recognise.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r>
              <a:rPr lang="en-GB"/>
              <a:t>For anyone who is not yet convinced this is a serious issue, let us look at the facts:</a:t>
            </a:r>
          </a:p>
          <a:p>
            <a:pPr eaLnBrk="1" hangingPunct="1"/>
            <a:r>
              <a:rPr lang="en-GB" i="1"/>
              <a:t>Read from slide:</a:t>
            </a:r>
          </a:p>
          <a:p>
            <a:pPr eaLnBrk="1" hangingPunct="1"/>
            <a:endParaRPr lang="en-GB" i="1"/>
          </a:p>
          <a:p>
            <a:pPr eaLnBrk="1" hangingPunct="1">
              <a:buFontTx/>
              <a:buChar char="•"/>
            </a:pPr>
            <a:r>
              <a:rPr lang="en-GB"/>
              <a:t>  93% of adults suffering from malnutrition are living at home</a:t>
            </a:r>
          </a:p>
          <a:p>
            <a:pPr eaLnBrk="1" hangingPunct="1">
              <a:buFontTx/>
              <a:buChar char="•"/>
            </a:pPr>
            <a:endParaRPr lang="en-GB"/>
          </a:p>
          <a:p>
            <a:pPr eaLnBrk="1" hangingPunct="1">
              <a:buFontTx/>
              <a:buChar char="•"/>
            </a:pPr>
            <a:r>
              <a:rPr lang="en-GB"/>
              <a:t>  3 million adults in the community are affected</a:t>
            </a:r>
          </a:p>
          <a:p>
            <a:pPr eaLnBrk="1" hangingPunct="1">
              <a:buFontTx/>
              <a:buChar char="•"/>
            </a:pPr>
            <a:endParaRPr lang="en-GB"/>
          </a:p>
          <a:p>
            <a:pPr eaLnBrk="1" hangingPunct="1">
              <a:buFontTx/>
              <a:buChar char="•"/>
            </a:pPr>
            <a:r>
              <a:rPr lang="en-GB"/>
              <a:t>  22% of over 60’s skip meals to cut back on food costs</a:t>
            </a:r>
          </a:p>
          <a:p>
            <a:pPr eaLnBrk="1" hangingPunct="1">
              <a:buFontTx/>
              <a:buChar char="•"/>
            </a:pPr>
            <a:endParaRPr lang="en-GB"/>
          </a:p>
          <a:p>
            <a:pPr eaLnBrk="1" hangingPunct="1">
              <a:buFontTx/>
              <a:buChar char="•"/>
            </a:pPr>
            <a:r>
              <a:rPr lang="en-GB"/>
              <a:t>  It is more likely to affect older women than older men</a:t>
            </a:r>
          </a:p>
          <a:p>
            <a:pPr eaLnBrk="1" hangingPunct="1">
              <a:buFontTx/>
              <a:buChar char="•"/>
            </a:pPr>
            <a:endParaRPr lang="en-GB"/>
          </a:p>
          <a:p>
            <a:pPr eaLnBrk="1" hangingPunct="1">
              <a:buFontTx/>
              <a:buChar char="•"/>
            </a:pPr>
            <a:r>
              <a:rPr lang="en-GB"/>
              <a:t>  37% of adults admitted to care homes and </a:t>
            </a:r>
          </a:p>
          <a:p>
            <a:pPr eaLnBrk="1" hangingPunct="1"/>
            <a:r>
              <a:rPr lang="en-GB"/>
              <a:t>     47% of adults admitted to nursing homes are found to already suffer from malnutrition</a:t>
            </a:r>
          </a:p>
          <a:p>
            <a:pPr eaLnBrk="1" hangingPunct="1"/>
            <a:endParaRPr lang="en-GB"/>
          </a:p>
          <a:p>
            <a:pPr eaLnBrk="1" hangingPunct="1">
              <a:buFontTx/>
              <a:buChar char="•"/>
            </a:pPr>
            <a:r>
              <a:rPr lang="en-GB"/>
              <a:t>  1 in 3 adults admitted to hospital suffer from acute malnutrition</a:t>
            </a:r>
          </a:p>
          <a:p>
            <a:pPr eaLnBrk="1" hangingPunct="1">
              <a:buFontTx/>
              <a:buChar char="•"/>
            </a:pPr>
            <a:endParaRPr lang="en-GB"/>
          </a:p>
          <a:p>
            <a:pPr eaLnBrk="1" hangingPunct="1">
              <a:buFontTx/>
              <a:buChar char="•"/>
            </a:pPr>
            <a:r>
              <a:rPr lang="en-GB"/>
              <a:t>  Nationally every 10 minutes an adult dies with malnourishment in hospital</a:t>
            </a:r>
          </a:p>
          <a:p>
            <a:pPr eaLnBrk="1" hangingPunct="1">
              <a:buFontTx/>
              <a:buChar char="•"/>
            </a:pPr>
            <a:endParaRPr lang="en-GB"/>
          </a:p>
          <a:p>
            <a:pPr eaLnBrk="1" hangingPunct="1">
              <a:buFontTx/>
              <a:buChar char="•"/>
            </a:pPr>
            <a:r>
              <a:rPr lang="en-GB"/>
              <a:t>  The risk increases with age and dementia</a:t>
            </a:r>
          </a:p>
          <a:p>
            <a:pPr eaLnBrk="1" hangingPunct="1"/>
            <a:r>
              <a:rPr lang="en-GB" u="sng"/>
              <a:t>References</a:t>
            </a:r>
          </a:p>
          <a:p>
            <a:pPr eaLnBrk="1" hangingPunct="1">
              <a:buFontTx/>
              <a:buChar char="•"/>
            </a:pPr>
            <a:r>
              <a:rPr lang="en-GB"/>
              <a:t>  BAPEN, 2011.  Nutritional Screening Survey in the UK and Republic of Ireland</a:t>
            </a:r>
          </a:p>
          <a:p>
            <a:pPr eaLnBrk="1" hangingPunct="1">
              <a:buFontTx/>
              <a:buChar char="•"/>
            </a:pPr>
            <a:r>
              <a:rPr lang="en-GB"/>
              <a:t>  Elia and Russell 2009.  Combating Malnutrition; Recommendations for Action.</a:t>
            </a:r>
          </a:p>
          <a:p>
            <a:pPr eaLnBrk="1" hangingPunct="1">
              <a:buFontTx/>
              <a:buChar char="•"/>
            </a:pPr>
            <a:r>
              <a:rPr lang="en-GB"/>
              <a:t>  Jeffries 2012.  Chairman of the Age UK and The Malnutrition Task Force Presentation.</a:t>
            </a:r>
          </a:p>
          <a:p>
            <a:pPr eaLnBrk="1" hangingPunct="1">
              <a:buFontTx/>
              <a:buChar char="•"/>
            </a:pPr>
            <a:r>
              <a:rPr lang="en-GB"/>
              <a:t>  Malnutrition Task Force / www.smallappetite.org.uk *In Great Britain (2009)</a:t>
            </a:r>
          </a:p>
          <a:p>
            <a:pPr eaLnBrk="1" hangingPunct="1"/>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pPr eaLnBrk="1" hangingPunct="1"/>
            <a:r>
              <a:rPr lang="en-GB"/>
              <a:t>There are many different reasons why someone may lose weight and become at risk of malnutrition.</a:t>
            </a:r>
          </a:p>
          <a:p>
            <a:pPr eaLnBrk="1" hangingPunct="1"/>
            <a:endParaRPr lang="en-GB"/>
          </a:p>
          <a:p>
            <a:pPr eaLnBrk="1" hangingPunct="1"/>
            <a:r>
              <a:rPr lang="en-GB"/>
              <a:t>These can be physical; such as caring for someone else, not having time to eat properly, not being able to get around like you used to, or relying on others to do the shopping or the cooking.</a:t>
            </a:r>
          </a:p>
          <a:p>
            <a:pPr eaLnBrk="1" hangingPunct="1"/>
            <a:endParaRPr lang="en-GB"/>
          </a:p>
          <a:p>
            <a:pPr eaLnBrk="1" hangingPunct="1"/>
            <a:r>
              <a:rPr lang="en-GB"/>
              <a:t>The reasons can be psychological; including losing someone close to you, feeling lonely or depressed.</a:t>
            </a:r>
          </a:p>
          <a:p>
            <a:pPr eaLnBrk="1" hangingPunct="1"/>
            <a:endParaRPr lang="en-GB"/>
          </a:p>
          <a:p>
            <a:pPr eaLnBrk="1" hangingPunct="1"/>
            <a:r>
              <a:rPr lang="en-GB"/>
              <a:t>Some medical conditions will cause weight loss and some medications can reduce your appetite.</a:t>
            </a:r>
          </a:p>
          <a:p>
            <a:pPr eaLnBrk="1" hangingPunct="1"/>
            <a:endParaRPr lang="en-GB"/>
          </a:p>
          <a:p>
            <a:pPr eaLnBrk="1" hangingPunct="1"/>
            <a:r>
              <a:rPr lang="en-GB"/>
              <a:t>Most people experience changes in taste and smell as they age this can affect appetite, chewing and swallowing difficulties also affect some people’s ability to eat which may be caused by a medical condition, some may even be linked to poorly fitting dentures.</a:t>
            </a:r>
          </a:p>
          <a:p>
            <a:pPr eaLnBrk="1" hangingPunct="1"/>
            <a:endParaRPr lang="en-GB"/>
          </a:p>
          <a:p>
            <a:pPr eaLnBrk="1" hangingPunct="1"/>
            <a:r>
              <a:rPr lang="en-GB"/>
              <a:t>Basically anything that affects a persons ability or desire to - buy food, - prepare it, - eat it and absorb it could cause them to eat less than they need, leading them to lose weight without intending too and become at risk of malnutrition.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pPr eaLnBrk="1" hangingPunct="1"/>
            <a:r>
              <a:rPr lang="en-GB"/>
              <a:t>You may wonder why it is a problem if you or someone you know loses a bit of weight…….</a:t>
            </a:r>
          </a:p>
          <a:p>
            <a:pPr eaLnBrk="1" hangingPunct="1"/>
            <a:endParaRPr lang="en-GB"/>
          </a:p>
          <a:p>
            <a:pPr eaLnBrk="1" hangingPunct="1"/>
            <a:r>
              <a:rPr lang="en-GB" i="1"/>
              <a:t>Read from slide:</a:t>
            </a:r>
          </a:p>
          <a:p>
            <a:pPr eaLnBrk="1" hangingPunct="1"/>
            <a:endParaRPr lang="en-GB"/>
          </a:p>
          <a:p>
            <a:pPr eaLnBrk="1" hangingPunct="1"/>
            <a:r>
              <a:rPr lang="en-GB" b="1"/>
              <a:t>Unintentional weight loss can result in:</a:t>
            </a:r>
          </a:p>
          <a:p>
            <a:pPr eaLnBrk="1" hangingPunct="1">
              <a:buFontTx/>
              <a:buChar char="•"/>
            </a:pPr>
            <a:r>
              <a:rPr lang="en-GB"/>
              <a:t>  2.1 times more likely to visit a GP</a:t>
            </a:r>
          </a:p>
          <a:p>
            <a:pPr eaLnBrk="1" hangingPunct="1">
              <a:buFontTx/>
              <a:buChar char="•"/>
            </a:pPr>
            <a:endParaRPr lang="en-GB"/>
          </a:p>
          <a:p>
            <a:pPr eaLnBrk="1" hangingPunct="1">
              <a:buFontTx/>
              <a:buChar char="•"/>
            </a:pPr>
            <a:r>
              <a:rPr lang="en-GB"/>
              <a:t>  3 times more likely to be admitted to hospital</a:t>
            </a:r>
          </a:p>
          <a:p>
            <a:pPr eaLnBrk="1" hangingPunct="1">
              <a:buFontTx/>
              <a:buChar char="•"/>
            </a:pPr>
            <a:endParaRPr lang="en-GB"/>
          </a:p>
          <a:p>
            <a:pPr eaLnBrk="1" hangingPunct="1">
              <a:buFontTx/>
              <a:buChar char="•"/>
            </a:pPr>
            <a:r>
              <a:rPr lang="en-GB"/>
              <a:t>  More likely to pick up infections</a:t>
            </a:r>
          </a:p>
          <a:p>
            <a:pPr eaLnBrk="1" hangingPunct="1">
              <a:buFontTx/>
              <a:buChar char="•"/>
            </a:pPr>
            <a:endParaRPr lang="en-GB"/>
          </a:p>
          <a:p>
            <a:pPr eaLnBrk="1" hangingPunct="1">
              <a:buFontTx/>
              <a:buChar char="•"/>
            </a:pPr>
            <a:r>
              <a:rPr lang="en-GB"/>
              <a:t>  Increased risk of chest infections</a:t>
            </a:r>
          </a:p>
          <a:p>
            <a:pPr eaLnBrk="1" hangingPunct="1">
              <a:buFontTx/>
              <a:buChar char="•"/>
            </a:pPr>
            <a:endParaRPr lang="en-GB"/>
          </a:p>
          <a:p>
            <a:pPr eaLnBrk="1" hangingPunct="1">
              <a:buFontTx/>
              <a:buChar char="•"/>
            </a:pPr>
            <a:r>
              <a:rPr lang="en-GB"/>
              <a:t>  Injuries take longer to heal</a:t>
            </a:r>
          </a:p>
          <a:p>
            <a:pPr eaLnBrk="1" hangingPunct="1">
              <a:buFontTx/>
              <a:buChar char="•"/>
            </a:pPr>
            <a:endParaRPr lang="en-GB"/>
          </a:p>
          <a:p>
            <a:pPr eaLnBrk="1" hangingPunct="1">
              <a:buFontTx/>
              <a:buChar char="•"/>
            </a:pPr>
            <a:r>
              <a:rPr lang="en-GB"/>
              <a:t>  Likely to feel more tired</a:t>
            </a:r>
          </a:p>
          <a:p>
            <a:pPr eaLnBrk="1" hangingPunct="1">
              <a:buFontTx/>
              <a:buChar char="•"/>
            </a:pPr>
            <a:endParaRPr lang="en-GB"/>
          </a:p>
          <a:p>
            <a:pPr eaLnBrk="1" hangingPunct="1">
              <a:buFontTx/>
              <a:buChar char="•"/>
            </a:pPr>
            <a:r>
              <a:rPr lang="en-GB"/>
              <a:t>  Depression</a:t>
            </a:r>
          </a:p>
          <a:p>
            <a:pPr eaLnBrk="1" hangingPunct="1">
              <a:buFontTx/>
              <a:buChar char="•"/>
            </a:pPr>
            <a:endParaRPr lang="en-GB"/>
          </a:p>
          <a:p>
            <a:pPr eaLnBrk="1" hangingPunct="1">
              <a:buFontTx/>
              <a:buChar char="•"/>
            </a:pPr>
            <a:r>
              <a:rPr lang="en-GB"/>
              <a:t>  Confusion and subsequent risk of falls and fractures</a:t>
            </a:r>
          </a:p>
          <a:p>
            <a:pPr eaLnBrk="1" hangingPunct="1"/>
            <a:endParaRPr lang="en-GB"/>
          </a:p>
          <a:p>
            <a:pPr eaLnBrk="1" hangingPunct="1"/>
            <a:r>
              <a:rPr lang="en-GB" u="sng"/>
              <a:t>References</a:t>
            </a:r>
            <a:endParaRPr lang="en-GB"/>
          </a:p>
          <a:p>
            <a:pPr eaLnBrk="1" hangingPunct="1">
              <a:buFontTx/>
              <a:buChar char="•"/>
            </a:pPr>
            <a:r>
              <a:rPr lang="en-GB"/>
              <a:t>  NICE 2009.  Cost Saving Guidance</a:t>
            </a:r>
          </a:p>
          <a:p>
            <a:pPr eaLnBrk="1" hangingPunct="1">
              <a:buFontTx/>
              <a:buChar char="•"/>
            </a:pPr>
            <a:r>
              <a:rPr lang="en-GB"/>
              <a:t>  Guest et al 2011.  Health economic impact of managing patients following a community based diagnosis of malnutrition in the  UK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pPr eaLnBrk="1" hangingPunct="1"/>
            <a:r>
              <a:rPr lang="en-GB"/>
              <a:t>Treating malnutrition or unintentional weight loss is not complicated; it is about eating more, especially high calorie foods to help gain weight.  </a:t>
            </a:r>
          </a:p>
          <a:p>
            <a:pPr eaLnBrk="1" hangingPunct="1"/>
            <a:endParaRPr lang="en-GB"/>
          </a:p>
          <a:p>
            <a:pPr eaLnBrk="1" hangingPunct="1"/>
            <a:r>
              <a:rPr lang="en-GB"/>
              <a:t>However eating is a very individual thing, you can see here some of the ways to combat malnutrition, the top two are particularly important, after all having a healthy appetite is about enjoyment.</a:t>
            </a:r>
          </a:p>
          <a:p>
            <a:pPr eaLnBrk="1" hangingPunct="1"/>
            <a:endParaRPr lang="en-GB"/>
          </a:p>
          <a:p>
            <a:pPr eaLnBrk="1" hangingPunct="1"/>
            <a:r>
              <a:rPr lang="en-GB"/>
              <a:t>Pause</a:t>
            </a:r>
          </a:p>
          <a:p>
            <a:pPr eaLnBrk="1" hangingPunct="1"/>
            <a:endParaRPr lang="en-GB"/>
          </a:p>
          <a:p>
            <a:pPr eaLnBrk="1" hangingPunct="1"/>
            <a:r>
              <a:rPr lang="en-GB"/>
              <a:t>It is recommended that anyone who experiences an unplanned weight loss should visit their GP for a general check up.  If required the GP can make a referral to a dietitian for special advice.</a:t>
            </a:r>
          </a:p>
          <a:p>
            <a:pPr eaLnBrk="1" hangingPunct="1"/>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pPr eaLnBrk="1" hangingPunct="1"/>
            <a:r>
              <a:rPr lang="en-GB"/>
              <a:t>I am also here to tell you about dehydration which is often forgotten, water is an essential nutrient that we all need to stay alive.</a:t>
            </a:r>
          </a:p>
          <a:p>
            <a:pPr eaLnBrk="1" hangingPunct="1"/>
            <a:endParaRPr lang="en-GB"/>
          </a:p>
          <a:p>
            <a:pPr eaLnBrk="1" hangingPunct="1"/>
            <a:r>
              <a:rPr lang="en-GB" i="1"/>
              <a:t>Read from slide:</a:t>
            </a:r>
          </a:p>
          <a:p>
            <a:pPr eaLnBrk="1" hangingPunct="1"/>
            <a:endParaRPr lang="en-GB" i="1"/>
          </a:p>
          <a:p>
            <a:pPr eaLnBrk="1" hangingPunct="1"/>
            <a:r>
              <a:rPr lang="en-GB" b="1"/>
              <a:t>Did you know:</a:t>
            </a:r>
            <a:endParaRPr lang="en-GB"/>
          </a:p>
          <a:p>
            <a:pPr eaLnBrk="1" hangingPunct="1">
              <a:buFontTx/>
              <a:buChar char="•"/>
            </a:pPr>
            <a:r>
              <a:rPr lang="en-GB"/>
              <a:t>  A third of people over 55 only drink one or two glasses of water per day</a:t>
            </a:r>
          </a:p>
          <a:p>
            <a:pPr eaLnBrk="1" hangingPunct="1">
              <a:buFontTx/>
              <a:buChar char="•"/>
            </a:pPr>
            <a:r>
              <a:rPr lang="en-GB"/>
              <a:t>  In the same age group one in ten drink just one glass per day!</a:t>
            </a:r>
          </a:p>
          <a:p>
            <a:pPr eaLnBrk="1" hangingPunct="1"/>
            <a:endParaRPr lang="en-GB"/>
          </a:p>
          <a:p>
            <a:pPr eaLnBrk="1" hangingPunct="1"/>
            <a:r>
              <a:rPr lang="en-GB"/>
              <a:t>The need to drink more will increase in situations when the body is losing more water than normal, </a:t>
            </a:r>
          </a:p>
          <a:p>
            <a:pPr eaLnBrk="1" hangingPunct="1">
              <a:buFontTx/>
              <a:buChar char="•"/>
            </a:pPr>
            <a:r>
              <a:rPr lang="en-GB"/>
              <a:t>  these include: in hot weather or </a:t>
            </a:r>
          </a:p>
          <a:p>
            <a:pPr eaLnBrk="1" hangingPunct="1">
              <a:buFontTx/>
              <a:buChar char="•"/>
            </a:pPr>
            <a:r>
              <a:rPr lang="en-GB"/>
              <a:t>  when in a hot room, </a:t>
            </a:r>
          </a:p>
          <a:p>
            <a:pPr eaLnBrk="1" hangingPunct="1">
              <a:buFontTx/>
              <a:buChar char="•"/>
            </a:pPr>
            <a:r>
              <a:rPr lang="en-GB"/>
              <a:t>  with increased physical activity, </a:t>
            </a:r>
          </a:p>
          <a:p>
            <a:pPr eaLnBrk="1" hangingPunct="1">
              <a:buFontTx/>
              <a:buChar char="•"/>
            </a:pPr>
            <a:r>
              <a:rPr lang="en-GB"/>
              <a:t>  with diarrhoea and vomiting, </a:t>
            </a:r>
          </a:p>
          <a:p>
            <a:pPr eaLnBrk="1" hangingPunct="1">
              <a:buFontTx/>
              <a:buChar char="•"/>
            </a:pPr>
            <a:r>
              <a:rPr lang="en-GB"/>
              <a:t>  during fasting, </a:t>
            </a:r>
          </a:p>
          <a:p>
            <a:pPr eaLnBrk="1" hangingPunct="1">
              <a:buFontTx/>
              <a:buChar char="•"/>
            </a:pPr>
            <a:r>
              <a:rPr lang="en-GB"/>
              <a:t>  If taking water tablets or laxatives.</a:t>
            </a:r>
          </a:p>
          <a:p>
            <a:pPr eaLnBrk="1" hangingPunct="1"/>
            <a:endParaRPr lang="en-GB"/>
          </a:p>
          <a:p>
            <a:pPr eaLnBrk="1" hangingPunct="1"/>
            <a:r>
              <a:rPr lang="en-GB" u="sng"/>
              <a:t>References</a:t>
            </a:r>
            <a:endParaRPr lang="en-GB"/>
          </a:p>
          <a:p>
            <a:pPr eaLnBrk="1" hangingPunct="1">
              <a:buFontTx/>
              <a:buChar char="•"/>
            </a:pPr>
            <a:r>
              <a:rPr lang="en-GB"/>
              <a:t>World Health Organisation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pPr eaLnBrk="1" hangingPunct="1"/>
            <a:r>
              <a:rPr lang="en-GB"/>
              <a:t>One common myth is that </a:t>
            </a:r>
            <a:r>
              <a:rPr lang="en-GB" b="1"/>
              <a:t>if</a:t>
            </a:r>
            <a:r>
              <a:rPr lang="en-GB"/>
              <a:t> you suffer from a bladder or continence issues - restricting fluids will help the problem!</a:t>
            </a:r>
          </a:p>
          <a:p>
            <a:pPr eaLnBrk="1" hangingPunct="1"/>
            <a:endParaRPr lang="en-GB"/>
          </a:p>
          <a:p>
            <a:pPr eaLnBrk="1" hangingPunct="1"/>
            <a:r>
              <a:rPr lang="en-GB" b="1"/>
              <a:t>In fact restricting water intake will cause your urine to become more concentrated!</a:t>
            </a:r>
            <a:r>
              <a:rPr lang="en-GB"/>
              <a:t> </a:t>
            </a:r>
          </a:p>
          <a:p>
            <a:pPr eaLnBrk="1" hangingPunct="1"/>
            <a:endParaRPr lang="en-GB"/>
          </a:p>
          <a:p>
            <a:pPr eaLnBrk="1" hangingPunct="1"/>
            <a:r>
              <a:rPr lang="en-GB"/>
              <a:t>Concentrated urine irritates the bladder which in turn can make you want to visit the loo more frequently!</a:t>
            </a:r>
          </a:p>
          <a:p>
            <a:pPr eaLnBrk="1" hangingPunct="1"/>
            <a:endParaRPr lang="en-GB"/>
          </a:p>
          <a:p>
            <a:pPr eaLnBrk="1" hangingPunct="1"/>
            <a:r>
              <a:rPr lang="en-GB" u="sng"/>
              <a:t>Reference</a:t>
            </a:r>
            <a:endParaRPr lang="en-GB"/>
          </a:p>
          <a:p>
            <a:pPr eaLnBrk="1" hangingPunct="1">
              <a:buFontTx/>
              <a:buChar char="•"/>
            </a:pPr>
            <a:r>
              <a:rPr lang="en-GB"/>
              <a:t>Information taken from Dorset County Council and NHS Dorset Stay Healthy Just Add Water Campaign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ln/>
        </p:spPr>
        <p:txBody>
          <a:bodyPr/>
          <a:lstStyle/>
          <a:p>
            <a:pPr eaLnBrk="1" hangingPunct="1"/>
            <a:r>
              <a:rPr lang="en-GB" i="1"/>
              <a:t>Read list from slide:</a:t>
            </a:r>
          </a:p>
          <a:p>
            <a:pPr eaLnBrk="1" hangingPunct="1"/>
            <a:endParaRPr lang="en-GB" i="1"/>
          </a:p>
          <a:p>
            <a:pPr lvl="1" eaLnBrk="1" hangingPunct="1">
              <a:buFontTx/>
              <a:buChar char="•"/>
            </a:pPr>
            <a:r>
              <a:rPr lang="en-GB"/>
              <a:t>  Reduces confusion and subsequent risk of falls &amp; fractures </a:t>
            </a:r>
          </a:p>
          <a:p>
            <a:pPr lvl="1" eaLnBrk="1" hangingPunct="1">
              <a:buFontTx/>
              <a:buChar char="•"/>
            </a:pPr>
            <a:r>
              <a:rPr lang="en-GB"/>
              <a:t>  Reduces headaches</a:t>
            </a:r>
          </a:p>
          <a:p>
            <a:pPr lvl="1" eaLnBrk="1" hangingPunct="1">
              <a:buFontTx/>
              <a:buChar char="•"/>
            </a:pPr>
            <a:r>
              <a:rPr lang="en-GB"/>
              <a:t>  Eases constipation</a:t>
            </a:r>
          </a:p>
          <a:p>
            <a:pPr lvl="1" eaLnBrk="1" hangingPunct="1">
              <a:buFontTx/>
              <a:buChar char="•"/>
            </a:pPr>
            <a:r>
              <a:rPr lang="en-GB"/>
              <a:t>  Reduces risks of urinary tract infections</a:t>
            </a:r>
          </a:p>
          <a:p>
            <a:pPr lvl="1" eaLnBrk="1" hangingPunct="1">
              <a:buFontTx/>
              <a:buChar char="•"/>
            </a:pPr>
            <a:r>
              <a:rPr lang="en-GB"/>
              <a:t>  Reduces bladder irritation caused by fizzy drinks, caffeine and alcohol</a:t>
            </a:r>
          </a:p>
          <a:p>
            <a:pPr lvl="1" eaLnBrk="1" hangingPunct="1">
              <a:buFontTx/>
              <a:buChar char="•"/>
            </a:pPr>
            <a:r>
              <a:rPr lang="en-GB"/>
              <a:t>  Can improve blood pressure</a:t>
            </a:r>
          </a:p>
          <a:p>
            <a:pPr lvl="1" eaLnBrk="1" hangingPunct="1">
              <a:buFontTx/>
              <a:buChar char="•"/>
            </a:pPr>
            <a:r>
              <a:rPr lang="en-GB"/>
              <a:t>  Improves skin suppleness</a:t>
            </a:r>
          </a:p>
          <a:p>
            <a:pPr lvl="1" eaLnBrk="1" hangingPunct="1">
              <a:buFontTx/>
              <a:buChar char="•"/>
            </a:pPr>
            <a:r>
              <a:rPr lang="en-GB"/>
              <a:t>  Can protect your teeth and gums</a:t>
            </a:r>
          </a:p>
          <a:p>
            <a:pPr lvl="1" eaLnBrk="1" hangingPunct="1">
              <a:buFontTx/>
              <a:buChar char="•"/>
            </a:pPr>
            <a:r>
              <a:rPr lang="en-GB"/>
              <a:t>  Helps you sleep better</a:t>
            </a:r>
          </a:p>
          <a:p>
            <a:pPr lvl="1" eaLnBrk="1" hangingPunct="1"/>
            <a:endParaRPr lang="en-GB"/>
          </a:p>
          <a:p>
            <a:pPr lvl="1" eaLnBrk="1" hangingPunct="1"/>
            <a:r>
              <a:rPr lang="en-GB" u="sng"/>
              <a:t>Reference</a:t>
            </a:r>
            <a:endParaRPr lang="en-GB"/>
          </a:p>
          <a:p>
            <a:pPr lvl="1" eaLnBrk="1" hangingPunct="1"/>
            <a:r>
              <a:rPr lang="en-GB"/>
              <a:t>Information taken from Dorset County Council and NHS Dorset Stay Healthy Just Add Water Campaign</a:t>
            </a:r>
            <a:endParaRPr lang="en-GB" u="sn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E42C054-335C-4A3D-A3CA-2346C80FF644}" type="datetimeFigureOut">
              <a:rPr lang="en-GB"/>
              <a:pPr>
                <a:defRPr/>
              </a:pPr>
              <a:t>06/03/2019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78FDF48-A9C5-48E5-BA87-FA5C48B04B65}"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25327898-8342-4EBC-8695-D450A668C725}" type="datetimeFigureOut">
              <a:rPr lang="en-GB"/>
              <a:pPr>
                <a:defRPr/>
              </a:pPr>
              <a:t>06/03/2019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C6B1502-CCC2-4A4D-A64A-A12E97294DD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6DC54526-E8A5-44A5-9F5F-E71D62A0C151}" type="datetimeFigureOut">
              <a:rPr lang="en-GB"/>
              <a:pPr>
                <a:defRPr/>
              </a:pPr>
              <a:t>06/03/2019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B611B15-1E72-42AC-B828-7EFDC05B27B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AD3ED2C-0B35-4540-A3F8-AD883777B145}" type="datetimeFigureOut">
              <a:rPr lang="en-GB"/>
              <a:pPr>
                <a:defRPr/>
              </a:pPr>
              <a:t>06/03/2019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E88DFE5-9293-45E1-8EF2-64BC5265D27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5C734C0-F8C4-433E-B6C5-137CFFA6958F}" type="datetimeFigureOut">
              <a:rPr lang="en-GB"/>
              <a:pPr>
                <a:defRPr/>
              </a:pPr>
              <a:t>06/03/2019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4231A85-31D7-47C5-A7C1-4DE3F228DB76}"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02F915DB-D8AB-4491-A782-FE4474A20292}" type="datetimeFigureOut">
              <a:rPr lang="en-GB"/>
              <a:pPr>
                <a:defRPr/>
              </a:pPr>
              <a:t>06/03/2019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DA66AEA-2286-4E29-9230-AB4DF10D1D0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6BD478FF-72C0-453C-BB0A-E80C26968789}" type="datetimeFigureOut">
              <a:rPr lang="en-GB"/>
              <a:pPr>
                <a:defRPr/>
              </a:pPr>
              <a:t>06/03/2019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F3019A77-A331-44E9-AF26-82C46343CA0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B7DFC38-A064-413E-8C43-2908F5FF5FEC}" type="datetimeFigureOut">
              <a:rPr lang="en-GB"/>
              <a:pPr>
                <a:defRPr/>
              </a:pPr>
              <a:t>06/03/2019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64173F0-BF9F-41D5-8E76-F2B090746FD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95F3416-3246-4F46-B059-391B82ABE5A1}" type="datetimeFigureOut">
              <a:rPr lang="en-GB"/>
              <a:pPr>
                <a:defRPr/>
              </a:pPr>
              <a:t>06/03/2019</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A0EAD30-920A-4EF6-9D8C-16316EE1481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2B65E5-FAC5-4AFC-9534-7704A21DA7D9}" type="datetimeFigureOut">
              <a:rPr lang="en-GB"/>
              <a:pPr>
                <a:defRPr/>
              </a:pPr>
              <a:t>06/03/2019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9ECBFE0-73A2-43E1-A04D-835F67A3D71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1CE8A82-B5A3-4A6D-BFB1-C1A067630CDE}" type="datetimeFigureOut">
              <a:rPr lang="en-GB"/>
              <a:pPr>
                <a:defRPr/>
              </a:pPr>
              <a:t>06/03/2019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C898373-ECA0-4AC2-B9A8-349ACA39BD2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93719B1-D059-4419-ABF9-4C5C814D013D}" type="datetimeFigureOut">
              <a:rPr lang="en-GB"/>
              <a:pPr>
                <a:defRPr/>
              </a:pPr>
              <a:t>06/03/2019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E7E4B0A-F665-42F7-974A-9DC0859A15B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10.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9.jpeg"/><Relationship Id="rId7" Type="http://schemas.openxmlformats.org/officeDocument/2006/relationships/image" Target="../media/image5.jpeg"/><Relationship Id="rId12"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8.jpeg"/><Relationship Id="rId4" Type="http://schemas.openxmlformats.org/officeDocument/2006/relationships/image" Target="../media/image10.jpeg"/><Relationship Id="rId9" Type="http://schemas.openxmlformats.org/officeDocument/2006/relationships/image" Target="../media/image7.jpeg"/></Relationships>
</file>

<file path=ppt/slides/_rels/slide11.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3.jpeg"/><Relationship Id="rId3" Type="http://schemas.openxmlformats.org/officeDocument/2006/relationships/hyperlink" Target="https://www.dorsetforyou.gov.uk/care-and-support-for-adults/information-for-professionals/nutritional-care-strategy-pdfs/build-yourself-up.pdf" TargetMode="External"/><Relationship Id="rId7" Type="http://schemas.openxmlformats.org/officeDocument/2006/relationships/image" Target="../media/image2.jpeg"/><Relationship Id="rId12"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0.jpeg"/><Relationship Id="rId11" Type="http://schemas.openxmlformats.org/officeDocument/2006/relationships/image" Target="../media/image7.jpeg"/><Relationship Id="rId5" Type="http://schemas.openxmlformats.org/officeDocument/2006/relationships/image" Target="../media/image9.jpeg"/><Relationship Id="rId15" Type="http://schemas.openxmlformats.org/officeDocument/2006/relationships/image" Target="../media/image11.jpeg"/><Relationship Id="rId10" Type="http://schemas.openxmlformats.org/officeDocument/2006/relationships/image" Target="../media/image6.jpeg"/><Relationship Id="rId4" Type="http://schemas.openxmlformats.org/officeDocument/2006/relationships/hyperlink" Target="https://www.dorsetforyou.gov.uk/care-and-support-for-adults/adult-social-care-pdfs/dorset-meal-delivery-services-directory.pdf" TargetMode="External"/><Relationship Id="rId9" Type="http://schemas.openxmlformats.org/officeDocument/2006/relationships/image" Target="../media/image5.jpeg"/><Relationship Id="rId14" Type="http://schemas.openxmlformats.org/officeDocument/2006/relationships/image" Target="../media/image1.jpe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0.jpeg"/><Relationship Id="rId7" Type="http://schemas.openxmlformats.org/officeDocument/2006/relationships/image" Target="../media/image5.jpeg"/><Relationship Id="rId12"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8.jpeg"/><Relationship Id="rId4" Type="http://schemas.openxmlformats.org/officeDocument/2006/relationships/image" Target="../media/image9.jpeg"/><Relationship Id="rId9" Type="http://schemas.openxmlformats.org/officeDocument/2006/relationships/image" Target="../media/image7.jpeg"/></Relationships>
</file>

<file path=ppt/slides/_rels/slide3.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9.jpeg"/><Relationship Id="rId7" Type="http://schemas.openxmlformats.org/officeDocument/2006/relationships/image" Target="../media/image5.jpeg"/><Relationship Id="rId12"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8.jpeg"/><Relationship Id="rId4" Type="http://schemas.openxmlformats.org/officeDocument/2006/relationships/image" Target="../media/image10.jpeg"/><Relationship Id="rId9" Type="http://schemas.openxmlformats.org/officeDocument/2006/relationships/image" Target="../media/image7.jpeg"/></Relationships>
</file>

<file path=ppt/slides/_rels/slide4.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9.jpeg"/><Relationship Id="rId7" Type="http://schemas.openxmlformats.org/officeDocument/2006/relationships/image" Target="../media/image5.jpeg"/><Relationship Id="rId12"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8.jpeg"/><Relationship Id="rId4" Type="http://schemas.openxmlformats.org/officeDocument/2006/relationships/image" Target="../media/image10.jpeg"/><Relationship Id="rId9" Type="http://schemas.openxmlformats.org/officeDocument/2006/relationships/image" Target="../media/image7.jpeg"/></Relationships>
</file>

<file path=ppt/slides/_rels/slide5.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9.jpeg"/><Relationship Id="rId7" Type="http://schemas.openxmlformats.org/officeDocument/2006/relationships/image" Target="../media/image5.jpeg"/><Relationship Id="rId12"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8.jpeg"/><Relationship Id="rId4" Type="http://schemas.openxmlformats.org/officeDocument/2006/relationships/image" Target="../media/image10.jpeg"/><Relationship Id="rId9" Type="http://schemas.openxmlformats.org/officeDocument/2006/relationships/image" Target="../media/image7.jpeg"/></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9.jpeg"/><Relationship Id="rId7" Type="http://schemas.openxmlformats.org/officeDocument/2006/relationships/image" Target="../media/image5.jpeg"/><Relationship Id="rId12"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8.jpeg"/><Relationship Id="rId4" Type="http://schemas.openxmlformats.org/officeDocument/2006/relationships/image" Target="../media/image10.jpeg"/><Relationship Id="rId9" Type="http://schemas.openxmlformats.org/officeDocument/2006/relationships/image" Target="../media/image7.jpeg"/></Relationships>
</file>

<file path=ppt/slides/_rels/slide7.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9.jpeg"/><Relationship Id="rId7" Type="http://schemas.openxmlformats.org/officeDocument/2006/relationships/image" Target="../media/image5.jpeg"/><Relationship Id="rId12"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8.jpeg"/><Relationship Id="rId4" Type="http://schemas.openxmlformats.org/officeDocument/2006/relationships/image" Target="../media/image10.jpeg"/><Relationship Id="rId9" Type="http://schemas.openxmlformats.org/officeDocument/2006/relationships/image" Target="../media/image7.jpeg"/></Relationships>
</file>

<file path=ppt/slides/_rels/slide8.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9.jpeg"/><Relationship Id="rId7" Type="http://schemas.openxmlformats.org/officeDocument/2006/relationships/image" Target="../media/image5.jpeg"/><Relationship Id="rId12"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8.jpeg"/><Relationship Id="rId4" Type="http://schemas.openxmlformats.org/officeDocument/2006/relationships/image" Target="../media/image10.jpeg"/><Relationship Id="rId9" Type="http://schemas.openxmlformats.org/officeDocument/2006/relationships/image" Target="../media/image7.jpeg"/></Relationships>
</file>

<file path=ppt/slides/_rels/slide9.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9.jpeg"/><Relationship Id="rId7" Type="http://schemas.openxmlformats.org/officeDocument/2006/relationships/image" Target="../media/image5.jpeg"/><Relationship Id="rId12"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8.jpeg"/><Relationship Id="rId4" Type="http://schemas.openxmlformats.org/officeDocument/2006/relationships/image" Target="../media/image10.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4"/>
          <p:cNvSpPr txBox="1">
            <a:spLocks noChangeArrowheads="1"/>
          </p:cNvSpPr>
          <p:nvPr/>
        </p:nvSpPr>
        <p:spPr bwMode="auto">
          <a:xfrm>
            <a:off x="179388" y="1844675"/>
            <a:ext cx="8640762" cy="2135188"/>
          </a:xfrm>
          <a:prstGeom prst="rect">
            <a:avLst/>
          </a:prstGeom>
          <a:noFill/>
          <a:ln w="9525">
            <a:noFill/>
            <a:miter lim="800000"/>
            <a:headEnd/>
            <a:tailEnd/>
          </a:ln>
        </p:spPr>
        <p:txBody>
          <a:bodyPr>
            <a:spAutoFit/>
          </a:bodyPr>
          <a:lstStyle/>
          <a:p>
            <a:pPr algn="ctr"/>
            <a:r>
              <a:rPr lang="en-GB" sz="4000"/>
              <a:t>“Losing Weight is not Always Great”</a:t>
            </a:r>
          </a:p>
          <a:p>
            <a:endParaRPr lang="en-GB" sz="4000"/>
          </a:p>
          <a:p>
            <a:endParaRPr lang="en-GB">
              <a:solidFill>
                <a:srgbClr val="0070C0"/>
              </a:solidFill>
            </a:endParaRPr>
          </a:p>
          <a:p>
            <a:pPr algn="ctr"/>
            <a:r>
              <a:rPr lang="en-GB"/>
              <a:t>Raising awareness of malnutrition and dehydration</a:t>
            </a:r>
            <a:endParaRPr lang="en-GB">
              <a:latin typeface="Calibri" pitchFamily="34" charset="0"/>
            </a:endParaRPr>
          </a:p>
          <a:p>
            <a:endParaRPr lang="en-GB">
              <a:latin typeface="Calibri" pitchFamily="34" charset="0"/>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5363"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15364" name="Picture 2" descr="Z:\DORSET CONFERENCE - MAY 2013\IMAGES AND LOGOS\Supporter Logos\Dorset County Hospital.jpg"/>
          <p:cNvPicPr>
            <a:picLocks noChangeAspect="1" noChangeArrowheads="1"/>
          </p:cNvPicPr>
          <p:nvPr/>
        </p:nvPicPr>
        <p:blipFill>
          <a:blip r:embed="rId3"/>
          <a:srcRect/>
          <a:stretch>
            <a:fillRect/>
          </a:stretch>
        </p:blipFill>
        <p:spPr bwMode="auto">
          <a:xfrm>
            <a:off x="6877050" y="6381750"/>
            <a:ext cx="1668463" cy="238125"/>
          </a:xfrm>
          <a:prstGeom prst="rect">
            <a:avLst/>
          </a:prstGeom>
          <a:noFill/>
          <a:ln w="9525">
            <a:noFill/>
            <a:miter lim="800000"/>
            <a:headEnd/>
            <a:tailEnd/>
          </a:ln>
        </p:spPr>
      </p:pic>
      <p:pic>
        <p:nvPicPr>
          <p:cNvPr id="15365" name="Picture 3" descr="Z:\DORSET CONFERENCE - MAY 2013\IMAGES AND LOGOS\Supporter Logos\links.jpg"/>
          <p:cNvPicPr>
            <a:picLocks noChangeAspect="1" noChangeArrowheads="1"/>
          </p:cNvPicPr>
          <p:nvPr/>
        </p:nvPicPr>
        <p:blipFill>
          <a:blip r:embed="rId4"/>
          <a:srcRect/>
          <a:stretch>
            <a:fillRect/>
          </a:stretch>
        </p:blipFill>
        <p:spPr bwMode="auto">
          <a:xfrm>
            <a:off x="755650" y="6308725"/>
            <a:ext cx="1046163" cy="334963"/>
          </a:xfrm>
          <a:prstGeom prst="rect">
            <a:avLst/>
          </a:prstGeom>
          <a:noFill/>
          <a:ln w="9525">
            <a:noFill/>
            <a:miter lim="800000"/>
            <a:headEnd/>
            <a:tailEnd/>
          </a:ln>
        </p:spPr>
      </p:pic>
      <p:pic>
        <p:nvPicPr>
          <p:cNvPr id="15366" name="Picture 4" descr="Z:\DORSET CONFERENCE - MAY 2013\IMAGES AND LOGOS\Supporter Logos\Royal Bournemouth and Christchurch Hospital.jpg"/>
          <p:cNvPicPr>
            <a:picLocks noChangeAspect="1" noChangeArrowheads="1"/>
          </p:cNvPicPr>
          <p:nvPr/>
        </p:nvPicPr>
        <p:blipFill>
          <a:blip r:embed="rId5"/>
          <a:srcRect/>
          <a:stretch>
            <a:fillRect/>
          </a:stretch>
        </p:blipFill>
        <p:spPr bwMode="auto">
          <a:xfrm>
            <a:off x="4716463" y="6381750"/>
            <a:ext cx="1698625" cy="258763"/>
          </a:xfrm>
          <a:prstGeom prst="rect">
            <a:avLst/>
          </a:prstGeom>
          <a:noFill/>
          <a:ln w="9525">
            <a:noFill/>
            <a:miter lim="800000"/>
            <a:headEnd/>
            <a:tailEnd/>
          </a:ln>
        </p:spPr>
      </p:pic>
      <p:pic>
        <p:nvPicPr>
          <p:cNvPr id="15367"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15368"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61050"/>
            <a:ext cx="512763" cy="276225"/>
          </a:xfrm>
          <a:prstGeom prst="rect">
            <a:avLst/>
          </a:prstGeom>
          <a:noFill/>
          <a:ln w="9525">
            <a:noFill/>
            <a:miter lim="800000"/>
            <a:headEnd/>
            <a:tailEnd/>
          </a:ln>
        </p:spPr>
      </p:pic>
      <p:pic>
        <p:nvPicPr>
          <p:cNvPr id="15369"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15370"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15371"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15372" name="Picture 20" descr="Dorset CCG statutory logo"/>
          <p:cNvPicPr>
            <a:picLocks noChangeAspect="1" noChangeArrowheads="1"/>
          </p:cNvPicPr>
          <p:nvPr/>
        </p:nvPicPr>
        <p:blipFill>
          <a:blip r:embed="rId11"/>
          <a:srcRect/>
          <a:stretch>
            <a:fillRect/>
          </a:stretch>
        </p:blipFill>
        <p:spPr bwMode="auto">
          <a:xfrm>
            <a:off x="6443663" y="5661025"/>
            <a:ext cx="2160587" cy="561975"/>
          </a:xfrm>
          <a:prstGeom prst="rect">
            <a:avLst/>
          </a:prstGeom>
          <a:noFill/>
          <a:ln w="9525">
            <a:noFill/>
            <a:miter lim="800000"/>
            <a:headEnd/>
            <a:tailEnd/>
          </a:ln>
        </p:spPr>
      </p:pic>
      <p:pic>
        <p:nvPicPr>
          <p:cNvPr id="15373" name="Picture 21" descr="DCC logo"/>
          <p:cNvPicPr>
            <a:picLocks noChangeAspect="1" noChangeArrowheads="1"/>
          </p:cNvPicPr>
          <p:nvPr/>
        </p:nvPicPr>
        <p:blipFill>
          <a:blip r:embed="rId12"/>
          <a:srcRect/>
          <a:stretch>
            <a:fillRect/>
          </a:stretch>
        </p:blipFill>
        <p:spPr bwMode="auto">
          <a:xfrm>
            <a:off x="250825" y="5748338"/>
            <a:ext cx="1944688" cy="506412"/>
          </a:xfrm>
          <a:prstGeom prst="rect">
            <a:avLst/>
          </a:prstGeom>
          <a:noFill/>
          <a:ln w="9525">
            <a:noFill/>
            <a:miter lim="800000"/>
            <a:headEnd/>
            <a:tailEnd/>
          </a:ln>
        </p:spPr>
      </p:pic>
      <p:pic>
        <p:nvPicPr>
          <p:cNvPr id="15374"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Box 4"/>
          <p:cNvSpPr txBox="1">
            <a:spLocks noChangeArrowheads="1"/>
          </p:cNvSpPr>
          <p:nvPr/>
        </p:nvSpPr>
        <p:spPr bwMode="auto">
          <a:xfrm>
            <a:off x="684213" y="1125538"/>
            <a:ext cx="7704137" cy="4562475"/>
          </a:xfrm>
          <a:prstGeom prst="rect">
            <a:avLst/>
          </a:prstGeom>
          <a:noFill/>
          <a:ln w="9525">
            <a:noFill/>
            <a:miter lim="800000"/>
            <a:headEnd/>
            <a:tailEnd/>
          </a:ln>
        </p:spPr>
        <p:txBody>
          <a:bodyPr>
            <a:spAutoFit/>
          </a:bodyPr>
          <a:lstStyle/>
          <a:p>
            <a:pPr algn="ctr"/>
            <a:r>
              <a:rPr lang="en-GB" sz="2800"/>
              <a:t>Some of the ways to combat dehydration</a:t>
            </a:r>
          </a:p>
          <a:p>
            <a:pPr algn="ctr"/>
            <a:endParaRPr lang="en-GB" sz="2800"/>
          </a:p>
          <a:p>
            <a:pPr marL="742950" lvl="1" indent="-285750">
              <a:buFontTx/>
              <a:buChar char="•"/>
            </a:pPr>
            <a:r>
              <a:rPr lang="en-GB"/>
              <a:t>Drink more than you do now!</a:t>
            </a:r>
          </a:p>
          <a:p>
            <a:pPr marL="742950" lvl="1" indent="-285750">
              <a:buFontTx/>
              <a:buChar char="•"/>
            </a:pPr>
            <a:r>
              <a:rPr lang="en-GB"/>
              <a:t>Drink even if you do not feel thirsty</a:t>
            </a:r>
          </a:p>
          <a:p>
            <a:pPr marL="742950" lvl="1" indent="-285750">
              <a:buFontTx/>
              <a:buChar char="•"/>
            </a:pPr>
            <a:r>
              <a:rPr lang="en-GB"/>
              <a:t>Aim for 6-8 glasses of fluid during the day (excluding alcohol)</a:t>
            </a:r>
          </a:p>
          <a:p>
            <a:pPr marL="742950" lvl="1" indent="-285750">
              <a:buFontTx/>
              <a:buChar char="•"/>
            </a:pPr>
            <a:r>
              <a:rPr lang="en-GB"/>
              <a:t>Water is best but other liquids count too</a:t>
            </a:r>
          </a:p>
          <a:p>
            <a:pPr marL="742950" lvl="1" indent="-285750">
              <a:buFontTx/>
              <a:buChar char="•"/>
            </a:pPr>
            <a:r>
              <a:rPr lang="en-GB"/>
              <a:t>Eat fluid rich foods (soup, fruit, vegetables, jelly)</a:t>
            </a:r>
          </a:p>
          <a:p>
            <a:pPr marL="742950" lvl="1" indent="-285750">
              <a:buFontTx/>
              <a:buChar char="•"/>
            </a:pPr>
            <a:r>
              <a:rPr lang="en-GB"/>
              <a:t>Have a full glass of water when taking your tablets</a:t>
            </a:r>
          </a:p>
          <a:p>
            <a:pPr marL="742950" lvl="1" indent="-285750">
              <a:buFontTx/>
              <a:buChar char="•"/>
            </a:pPr>
            <a:r>
              <a:rPr lang="en-GB"/>
              <a:t>Keep a jug of water in the fridge or next to you if your mobility is poor</a:t>
            </a:r>
          </a:p>
          <a:p>
            <a:pPr marL="742950" lvl="1" indent="-285750">
              <a:buFontTx/>
              <a:buChar char="•"/>
            </a:pPr>
            <a:r>
              <a:rPr lang="en-GB"/>
              <a:t>Check your urine when you go to the loo (clear and odourless is best!)</a:t>
            </a:r>
          </a:p>
          <a:p>
            <a:endParaRPr lang="en-GB"/>
          </a:p>
          <a:p>
            <a:endParaRPr lang="en-GB" sz="2100">
              <a:solidFill>
                <a:srgbClr val="0070C0"/>
              </a:solidFill>
              <a:latin typeface="Calibri" pitchFamily="34" charset="0"/>
            </a:endParaRPr>
          </a:p>
          <a:p>
            <a:endParaRPr lang="en-GB">
              <a:solidFill>
                <a:srgbClr val="0070C0"/>
              </a:solidFill>
              <a:latin typeface="Calibri" pitchFamily="34" charset="0"/>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33795" name="Picture 14" descr="Dorset CCG statutory logo"/>
          <p:cNvPicPr>
            <a:picLocks noChangeAspect="1" noChangeArrowheads="1"/>
          </p:cNvPicPr>
          <p:nvPr/>
        </p:nvPicPr>
        <p:blipFill>
          <a:blip r:embed="rId3"/>
          <a:srcRect/>
          <a:stretch>
            <a:fillRect/>
          </a:stretch>
        </p:blipFill>
        <p:spPr bwMode="auto">
          <a:xfrm>
            <a:off x="6443663" y="5661025"/>
            <a:ext cx="2160587" cy="561975"/>
          </a:xfrm>
          <a:prstGeom prst="rect">
            <a:avLst/>
          </a:prstGeom>
          <a:noFill/>
          <a:ln w="9525">
            <a:noFill/>
            <a:miter lim="800000"/>
            <a:headEnd/>
            <a:tailEnd/>
          </a:ln>
        </p:spPr>
      </p:pic>
      <p:pic>
        <p:nvPicPr>
          <p:cNvPr id="33796" name="Picture 15" descr="DCC logo"/>
          <p:cNvPicPr>
            <a:picLocks noChangeAspect="1" noChangeArrowheads="1"/>
          </p:cNvPicPr>
          <p:nvPr/>
        </p:nvPicPr>
        <p:blipFill>
          <a:blip r:embed="rId4"/>
          <a:srcRect/>
          <a:stretch>
            <a:fillRect/>
          </a:stretch>
        </p:blipFill>
        <p:spPr bwMode="auto">
          <a:xfrm>
            <a:off x="250825" y="5748338"/>
            <a:ext cx="1944688" cy="506412"/>
          </a:xfrm>
          <a:prstGeom prst="rect">
            <a:avLst/>
          </a:prstGeom>
          <a:noFill/>
          <a:ln w="9525">
            <a:noFill/>
            <a:miter lim="800000"/>
            <a:headEnd/>
            <a:tailEnd/>
          </a:ln>
        </p:spPr>
      </p:pic>
      <p:pic>
        <p:nvPicPr>
          <p:cNvPr id="33797" name="Picture 3" descr="Z:\DORSET CONFERENCE - MAY 2013\IMAGES AND LOGOS\Supporter Logos\links.jpg"/>
          <p:cNvPicPr>
            <a:picLocks noChangeAspect="1" noChangeArrowheads="1"/>
          </p:cNvPicPr>
          <p:nvPr/>
        </p:nvPicPr>
        <p:blipFill>
          <a:blip r:embed="rId5"/>
          <a:srcRect/>
          <a:stretch>
            <a:fillRect/>
          </a:stretch>
        </p:blipFill>
        <p:spPr bwMode="auto">
          <a:xfrm>
            <a:off x="755650" y="6308725"/>
            <a:ext cx="1046163" cy="334963"/>
          </a:xfrm>
          <a:prstGeom prst="rect">
            <a:avLst/>
          </a:prstGeom>
          <a:noFill/>
          <a:ln w="9525">
            <a:noFill/>
            <a:miter lim="800000"/>
            <a:headEnd/>
            <a:tailEnd/>
          </a:ln>
        </p:spPr>
      </p:pic>
      <p:pic>
        <p:nvPicPr>
          <p:cNvPr id="33798"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33799"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61050"/>
            <a:ext cx="512763" cy="276225"/>
          </a:xfrm>
          <a:prstGeom prst="rect">
            <a:avLst/>
          </a:prstGeom>
          <a:noFill/>
          <a:ln w="9525">
            <a:noFill/>
            <a:miter lim="800000"/>
            <a:headEnd/>
            <a:tailEnd/>
          </a:ln>
        </p:spPr>
      </p:pic>
      <p:pic>
        <p:nvPicPr>
          <p:cNvPr id="33800"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33801"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33802"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33803" name="Picture 4" descr="Z:\DORSET CONFERENCE - MAY 2013\IMAGES AND LOGOS\Supporter Logos\Royal Bournemouth and Christchurch Hospital.jpg"/>
          <p:cNvPicPr>
            <a:picLocks noChangeAspect="1" noChangeArrowheads="1"/>
          </p:cNvPicPr>
          <p:nvPr/>
        </p:nvPicPr>
        <p:blipFill>
          <a:blip r:embed="rId11"/>
          <a:srcRect/>
          <a:stretch>
            <a:fillRect/>
          </a:stretch>
        </p:blipFill>
        <p:spPr bwMode="auto">
          <a:xfrm>
            <a:off x="4716463" y="6381750"/>
            <a:ext cx="1698625" cy="258763"/>
          </a:xfrm>
          <a:prstGeom prst="rect">
            <a:avLst/>
          </a:prstGeom>
          <a:noFill/>
          <a:ln w="9525">
            <a:noFill/>
            <a:miter lim="800000"/>
            <a:headEnd/>
            <a:tailEnd/>
          </a:ln>
        </p:spPr>
      </p:pic>
      <p:pic>
        <p:nvPicPr>
          <p:cNvPr id="33804" name="Picture 2" descr="Z:\DORSET CONFERENCE - MAY 2013\IMAGES AND LOGOS\Supporter Logos\Dorset County Hospital.jpg"/>
          <p:cNvPicPr>
            <a:picLocks noChangeAspect="1" noChangeArrowheads="1"/>
          </p:cNvPicPr>
          <p:nvPr/>
        </p:nvPicPr>
        <p:blipFill>
          <a:blip r:embed="rId12"/>
          <a:srcRect/>
          <a:stretch>
            <a:fillRect/>
          </a:stretch>
        </p:blipFill>
        <p:spPr bwMode="auto">
          <a:xfrm>
            <a:off x="6877050" y="6381750"/>
            <a:ext cx="1668463" cy="238125"/>
          </a:xfrm>
          <a:prstGeom prst="rect">
            <a:avLst/>
          </a:prstGeom>
          <a:noFill/>
          <a:ln w="9525">
            <a:noFill/>
            <a:miter lim="800000"/>
            <a:headEnd/>
            <a:tailEnd/>
          </a:ln>
        </p:spPr>
      </p:pic>
      <p:pic>
        <p:nvPicPr>
          <p:cNvPr id="33805"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Box 4"/>
          <p:cNvSpPr txBox="1">
            <a:spLocks noChangeArrowheads="1"/>
          </p:cNvSpPr>
          <p:nvPr/>
        </p:nvSpPr>
        <p:spPr bwMode="auto">
          <a:xfrm>
            <a:off x="323528" y="1052513"/>
            <a:ext cx="8569647" cy="5139869"/>
          </a:xfrm>
          <a:prstGeom prst="rect">
            <a:avLst/>
          </a:prstGeom>
          <a:noFill/>
          <a:ln w="9525">
            <a:noFill/>
            <a:miter lim="800000"/>
            <a:headEnd/>
            <a:tailEnd/>
          </a:ln>
        </p:spPr>
        <p:txBody>
          <a:bodyPr wrap="square">
            <a:spAutoFit/>
          </a:bodyPr>
          <a:lstStyle/>
          <a:p>
            <a:pPr algn="ctr"/>
            <a:r>
              <a:rPr lang="en-GB" sz="2800" dirty="0"/>
              <a:t>Where to get help, support and advice</a:t>
            </a:r>
          </a:p>
          <a:p>
            <a:endParaRPr lang="en-GB" sz="1200" dirty="0"/>
          </a:p>
          <a:p>
            <a:pPr marL="742950" lvl="1" indent="-285750">
              <a:buFontTx/>
              <a:buChar char="•"/>
            </a:pPr>
            <a:r>
              <a:rPr lang="en-GB" dirty="0"/>
              <a:t>GP’s will offer a check up and can refer onto a dietitian if required</a:t>
            </a:r>
          </a:p>
          <a:p>
            <a:pPr marL="742950" lvl="1" indent="-285750">
              <a:buFontTx/>
              <a:buChar char="•"/>
            </a:pPr>
            <a:r>
              <a:rPr lang="en-GB" dirty="0"/>
              <a:t>Dorset’s Adult Access Team 01305 221016</a:t>
            </a:r>
          </a:p>
          <a:p>
            <a:pPr marL="742950" lvl="1" indent="-285750">
              <a:buFontTx/>
              <a:buChar char="•"/>
            </a:pPr>
            <a:r>
              <a:rPr lang="en-GB" dirty="0"/>
              <a:t>Local dietetic departments can offer advice</a:t>
            </a:r>
          </a:p>
          <a:p>
            <a:r>
              <a:rPr lang="en-GB" b="1" dirty="0"/>
              <a:t>       Information sources</a:t>
            </a:r>
          </a:p>
          <a:p>
            <a:r>
              <a:rPr lang="en-GB" dirty="0"/>
              <a:t>	</a:t>
            </a:r>
            <a:r>
              <a:rPr lang="en-GB" i="1" dirty="0"/>
              <a:t>Build Yourself Up</a:t>
            </a:r>
            <a:r>
              <a:rPr lang="en-GB" dirty="0"/>
              <a:t> (guide to help you put on weight) </a:t>
            </a:r>
          </a:p>
          <a:p>
            <a:pPr marL="742950" lvl="1" indent="-285750"/>
            <a:r>
              <a:rPr lang="en-GB" dirty="0"/>
              <a:t>		Available from: </a:t>
            </a:r>
            <a:r>
              <a:rPr lang="en-GB" dirty="0">
                <a:hlinkClick r:id="rId3"/>
              </a:rPr>
              <a:t>www.dorsetforyou.gov.uk/buildyourselfup </a:t>
            </a:r>
            <a:endParaRPr lang="en-GB" dirty="0"/>
          </a:p>
          <a:p>
            <a:pPr marL="742950" lvl="1" indent="-285750"/>
            <a:r>
              <a:rPr lang="en-GB" dirty="0"/>
              <a:t>		or Catering Services 01305 225934</a:t>
            </a:r>
          </a:p>
          <a:p>
            <a:pPr marL="742950" lvl="1" indent="-285750"/>
            <a:endParaRPr lang="en-GB" dirty="0"/>
          </a:p>
          <a:p>
            <a:pPr marL="742950" lvl="1" indent="-285750"/>
            <a:r>
              <a:rPr lang="en-GB" i="1" dirty="0"/>
              <a:t>		Eating Opportunities Directory</a:t>
            </a:r>
            <a:r>
              <a:rPr lang="en-GB" dirty="0"/>
              <a:t> (details about lunch clubs, meals 	on wheels and shopping services) </a:t>
            </a:r>
          </a:p>
          <a:p>
            <a:pPr marL="742950" lvl="1" indent="-285750"/>
            <a:r>
              <a:rPr lang="en-GB" dirty="0"/>
              <a:t>		Available from:</a:t>
            </a:r>
          </a:p>
          <a:p>
            <a:pPr marL="742950" lvl="1" indent="-285750"/>
            <a:r>
              <a:rPr lang="en-GB" dirty="0">
                <a:hlinkClick r:id="rId4"/>
              </a:rPr>
              <a:t> www.dorsetforyou.gov.uk/dorsetmealdeliveryservicesdirectory</a:t>
            </a:r>
            <a:endParaRPr lang="en-GB" dirty="0"/>
          </a:p>
          <a:p>
            <a:pPr marL="742950" lvl="1" indent="-285750"/>
            <a:r>
              <a:rPr lang="en-GB" dirty="0"/>
              <a:t>     	or Dorset POPP 01305 224841 </a:t>
            </a:r>
          </a:p>
          <a:p>
            <a:pPr marL="742950" lvl="1" indent="-285750"/>
            <a:endParaRPr lang="en-GB" dirty="0">
              <a:solidFill>
                <a:srgbClr val="0070C0"/>
              </a:solidFill>
              <a:latin typeface="Calibri" pitchFamily="34" charset="0"/>
            </a:endParaRPr>
          </a:p>
          <a:p>
            <a:endParaRPr lang="en-GB" dirty="0">
              <a:solidFill>
                <a:srgbClr val="0070C0"/>
              </a:solidFill>
              <a:latin typeface="Calibri" pitchFamily="34" charset="0"/>
            </a:endParaRPr>
          </a:p>
          <a:p>
            <a:endParaRPr lang="en-GB" dirty="0">
              <a:solidFill>
                <a:srgbClr val="0070C0"/>
              </a:solidFill>
              <a:latin typeface="Calibri" pitchFamily="34" charset="0"/>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5843"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35844" name="Picture 14" descr="Dorset CCG statutory logo"/>
          <p:cNvPicPr>
            <a:picLocks noChangeAspect="1" noChangeArrowheads="1"/>
          </p:cNvPicPr>
          <p:nvPr/>
        </p:nvPicPr>
        <p:blipFill>
          <a:blip r:embed="rId5"/>
          <a:srcRect/>
          <a:stretch>
            <a:fillRect/>
          </a:stretch>
        </p:blipFill>
        <p:spPr bwMode="auto">
          <a:xfrm>
            <a:off x="6443663" y="5661025"/>
            <a:ext cx="2160587" cy="561975"/>
          </a:xfrm>
          <a:prstGeom prst="rect">
            <a:avLst/>
          </a:prstGeom>
          <a:noFill/>
          <a:ln w="9525">
            <a:noFill/>
            <a:miter lim="800000"/>
            <a:headEnd/>
            <a:tailEnd/>
          </a:ln>
        </p:spPr>
      </p:pic>
      <p:pic>
        <p:nvPicPr>
          <p:cNvPr id="35845" name="Picture 15" descr="DCC logo"/>
          <p:cNvPicPr>
            <a:picLocks noChangeAspect="1" noChangeArrowheads="1"/>
          </p:cNvPicPr>
          <p:nvPr/>
        </p:nvPicPr>
        <p:blipFill>
          <a:blip r:embed="rId6"/>
          <a:srcRect/>
          <a:stretch>
            <a:fillRect/>
          </a:stretch>
        </p:blipFill>
        <p:spPr bwMode="auto">
          <a:xfrm>
            <a:off x="250825" y="5748338"/>
            <a:ext cx="1944688" cy="506412"/>
          </a:xfrm>
          <a:prstGeom prst="rect">
            <a:avLst/>
          </a:prstGeom>
          <a:noFill/>
          <a:ln w="9525">
            <a:noFill/>
            <a:miter lim="800000"/>
            <a:headEnd/>
            <a:tailEnd/>
          </a:ln>
        </p:spPr>
      </p:pic>
      <p:pic>
        <p:nvPicPr>
          <p:cNvPr id="35846" name="Picture 3" descr="Z:\DORSET CONFERENCE - MAY 2013\IMAGES AND LOGOS\Supporter Logos\links.jpg"/>
          <p:cNvPicPr>
            <a:picLocks noChangeAspect="1" noChangeArrowheads="1"/>
          </p:cNvPicPr>
          <p:nvPr/>
        </p:nvPicPr>
        <p:blipFill>
          <a:blip r:embed="rId7"/>
          <a:srcRect/>
          <a:stretch>
            <a:fillRect/>
          </a:stretch>
        </p:blipFill>
        <p:spPr bwMode="auto">
          <a:xfrm>
            <a:off x="755650" y="6308725"/>
            <a:ext cx="1046163" cy="334963"/>
          </a:xfrm>
          <a:prstGeom prst="rect">
            <a:avLst/>
          </a:prstGeom>
          <a:noFill/>
          <a:ln w="9525">
            <a:noFill/>
            <a:miter lim="800000"/>
            <a:headEnd/>
            <a:tailEnd/>
          </a:ln>
        </p:spPr>
      </p:pic>
      <p:pic>
        <p:nvPicPr>
          <p:cNvPr id="35847" name="Picture 5" descr="Z:\DORSET CONFERENCE - MAY 2013\IMAGES AND LOGOS\Supporter Logos\christchurch and east dorset council.jpg"/>
          <p:cNvPicPr>
            <a:picLocks noChangeAspect="1" noChangeArrowheads="1"/>
          </p:cNvPicPr>
          <p:nvPr/>
        </p:nvPicPr>
        <p:blipFill>
          <a:blip r:embed="rId8"/>
          <a:srcRect/>
          <a:stretch>
            <a:fillRect/>
          </a:stretch>
        </p:blipFill>
        <p:spPr bwMode="auto">
          <a:xfrm>
            <a:off x="2555875" y="6381750"/>
            <a:ext cx="1341438" cy="309563"/>
          </a:xfrm>
          <a:prstGeom prst="rect">
            <a:avLst/>
          </a:prstGeom>
          <a:noFill/>
          <a:ln w="9525">
            <a:noFill/>
            <a:miter lim="800000"/>
            <a:headEnd/>
            <a:tailEnd/>
          </a:ln>
        </p:spPr>
      </p:pic>
      <p:pic>
        <p:nvPicPr>
          <p:cNvPr id="35848" name="Picture 6" descr="Z:\DORSET CONFERENCE - MAY 2013\IMAGES AND LOGOS\Supporter Logos\st johns ambulance.jpg"/>
          <p:cNvPicPr>
            <a:picLocks noChangeAspect="1" noChangeArrowheads="1"/>
          </p:cNvPicPr>
          <p:nvPr/>
        </p:nvPicPr>
        <p:blipFill>
          <a:blip r:embed="rId9"/>
          <a:srcRect/>
          <a:stretch>
            <a:fillRect/>
          </a:stretch>
        </p:blipFill>
        <p:spPr bwMode="auto">
          <a:xfrm>
            <a:off x="2695575" y="5861050"/>
            <a:ext cx="512763" cy="276225"/>
          </a:xfrm>
          <a:prstGeom prst="rect">
            <a:avLst/>
          </a:prstGeom>
          <a:noFill/>
          <a:ln w="9525">
            <a:noFill/>
            <a:miter lim="800000"/>
            <a:headEnd/>
            <a:tailEnd/>
          </a:ln>
        </p:spPr>
      </p:pic>
      <p:pic>
        <p:nvPicPr>
          <p:cNvPr id="35849" name="Picture 7" descr="Z:\DORSET CONFERENCE - MAY 2013\IMAGES AND LOGOS\Supporter Logos\Dorset Fiftyplus.jpg"/>
          <p:cNvPicPr>
            <a:picLocks noChangeAspect="1" noChangeArrowheads="1"/>
          </p:cNvPicPr>
          <p:nvPr/>
        </p:nvPicPr>
        <p:blipFill>
          <a:blip r:embed="rId10"/>
          <a:srcRect/>
          <a:stretch>
            <a:fillRect/>
          </a:stretch>
        </p:blipFill>
        <p:spPr bwMode="auto">
          <a:xfrm>
            <a:off x="3708400" y="5816600"/>
            <a:ext cx="393700" cy="331788"/>
          </a:xfrm>
          <a:prstGeom prst="rect">
            <a:avLst/>
          </a:prstGeom>
          <a:noFill/>
          <a:ln w="9525">
            <a:noFill/>
            <a:miter lim="800000"/>
            <a:headEnd/>
            <a:tailEnd/>
          </a:ln>
        </p:spPr>
      </p:pic>
      <p:pic>
        <p:nvPicPr>
          <p:cNvPr id="35850" name="Picture 8" descr="Z:\DORSET CONFERENCE - MAY 2013\IMAGES AND LOGOS\Supporter Logos\Age UK Dorchester.jpg"/>
          <p:cNvPicPr>
            <a:picLocks noChangeAspect="1" noChangeArrowheads="1"/>
          </p:cNvPicPr>
          <p:nvPr/>
        </p:nvPicPr>
        <p:blipFill>
          <a:blip r:embed="rId11"/>
          <a:srcRect/>
          <a:stretch>
            <a:fillRect/>
          </a:stretch>
        </p:blipFill>
        <p:spPr bwMode="auto">
          <a:xfrm>
            <a:off x="4356100" y="5805488"/>
            <a:ext cx="844550" cy="373062"/>
          </a:xfrm>
          <a:prstGeom prst="rect">
            <a:avLst/>
          </a:prstGeom>
          <a:noFill/>
          <a:ln w="9525">
            <a:noFill/>
            <a:miter lim="800000"/>
            <a:headEnd/>
            <a:tailEnd/>
          </a:ln>
        </p:spPr>
      </p:pic>
      <p:pic>
        <p:nvPicPr>
          <p:cNvPr id="35851" name="Picture 9" descr="Z:\DORSET CONFERENCE - MAY 2013\IMAGES AND LOGOS\Supporter Logos\dorset partnership.jpg"/>
          <p:cNvPicPr>
            <a:picLocks noChangeAspect="1" noChangeArrowheads="1"/>
          </p:cNvPicPr>
          <p:nvPr/>
        </p:nvPicPr>
        <p:blipFill>
          <a:blip r:embed="rId12"/>
          <a:srcRect/>
          <a:stretch>
            <a:fillRect/>
          </a:stretch>
        </p:blipFill>
        <p:spPr bwMode="auto">
          <a:xfrm>
            <a:off x="5580063" y="5805488"/>
            <a:ext cx="441325" cy="385762"/>
          </a:xfrm>
          <a:prstGeom prst="rect">
            <a:avLst/>
          </a:prstGeom>
          <a:noFill/>
          <a:ln w="9525">
            <a:noFill/>
            <a:miter lim="800000"/>
            <a:headEnd/>
            <a:tailEnd/>
          </a:ln>
        </p:spPr>
      </p:pic>
      <p:pic>
        <p:nvPicPr>
          <p:cNvPr id="35852" name="Picture 4" descr="Z:\DORSET CONFERENCE - MAY 2013\IMAGES AND LOGOS\Supporter Logos\Royal Bournemouth and Christchurch Hospital.jpg"/>
          <p:cNvPicPr>
            <a:picLocks noChangeAspect="1" noChangeArrowheads="1"/>
          </p:cNvPicPr>
          <p:nvPr/>
        </p:nvPicPr>
        <p:blipFill>
          <a:blip r:embed="rId13"/>
          <a:srcRect/>
          <a:stretch>
            <a:fillRect/>
          </a:stretch>
        </p:blipFill>
        <p:spPr bwMode="auto">
          <a:xfrm>
            <a:off x="4716463" y="6381750"/>
            <a:ext cx="1698625" cy="258763"/>
          </a:xfrm>
          <a:prstGeom prst="rect">
            <a:avLst/>
          </a:prstGeom>
          <a:noFill/>
          <a:ln w="9525">
            <a:noFill/>
            <a:miter lim="800000"/>
            <a:headEnd/>
            <a:tailEnd/>
          </a:ln>
        </p:spPr>
      </p:pic>
      <p:pic>
        <p:nvPicPr>
          <p:cNvPr id="35853" name="Picture 2" descr="Z:\DORSET CONFERENCE - MAY 2013\IMAGES AND LOGOS\Supporter Logos\Dorset County Hospital.jpg"/>
          <p:cNvPicPr>
            <a:picLocks noChangeAspect="1" noChangeArrowheads="1"/>
          </p:cNvPicPr>
          <p:nvPr/>
        </p:nvPicPr>
        <p:blipFill>
          <a:blip r:embed="rId14"/>
          <a:srcRect/>
          <a:stretch>
            <a:fillRect/>
          </a:stretch>
        </p:blipFill>
        <p:spPr bwMode="auto">
          <a:xfrm>
            <a:off x="6877050" y="6381750"/>
            <a:ext cx="1668463" cy="238125"/>
          </a:xfrm>
          <a:prstGeom prst="rect">
            <a:avLst/>
          </a:prstGeom>
          <a:noFill/>
          <a:ln w="9525">
            <a:noFill/>
            <a:miter lim="800000"/>
            <a:headEnd/>
            <a:tailEnd/>
          </a:ln>
        </p:spPr>
      </p:pic>
      <p:pic>
        <p:nvPicPr>
          <p:cNvPr id="35854" name="Picture 2" descr="Z:\DORSET CONFERENCE - MAY 2013\AV\Templates\Slide Header Banner 2013.JPG"/>
          <p:cNvPicPr>
            <a:picLocks noChangeAspect="1" noChangeArrowheads="1"/>
          </p:cNvPicPr>
          <p:nvPr/>
        </p:nvPicPr>
        <p:blipFill>
          <a:blip r:embed="rId15"/>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4"/>
          <p:cNvSpPr txBox="1">
            <a:spLocks noChangeArrowheads="1"/>
          </p:cNvSpPr>
          <p:nvPr/>
        </p:nvSpPr>
        <p:spPr bwMode="auto">
          <a:xfrm>
            <a:off x="684213" y="1125538"/>
            <a:ext cx="7704137" cy="4575175"/>
          </a:xfrm>
          <a:prstGeom prst="rect">
            <a:avLst/>
          </a:prstGeom>
          <a:noFill/>
          <a:ln w="9525">
            <a:noFill/>
            <a:miter lim="800000"/>
            <a:headEnd/>
            <a:tailEnd/>
          </a:ln>
        </p:spPr>
        <p:txBody>
          <a:bodyPr>
            <a:spAutoFit/>
          </a:bodyPr>
          <a:lstStyle/>
          <a:p>
            <a:pPr algn="ctr"/>
            <a:r>
              <a:rPr lang="en-GB" sz="2800"/>
              <a:t>Malnutrition does exist in the UK</a:t>
            </a:r>
          </a:p>
          <a:p>
            <a:endParaRPr lang="en-GB" sz="1200"/>
          </a:p>
          <a:p>
            <a:pPr algn="ctr"/>
            <a:r>
              <a:rPr lang="en-GB" sz="2200"/>
              <a:t>Unplanned weight loss? Looking a bit thin? </a:t>
            </a:r>
          </a:p>
          <a:p>
            <a:pPr algn="ctr"/>
            <a:endParaRPr lang="en-GB" sz="1200"/>
          </a:p>
          <a:p>
            <a:pPr marL="742950" lvl="1" indent="-285750"/>
            <a:r>
              <a:rPr lang="en-GB" b="1"/>
              <a:t>Have you ever met anyone who has: </a:t>
            </a:r>
          </a:p>
          <a:p>
            <a:pPr marL="742950" lvl="1" indent="-285750"/>
            <a:endParaRPr lang="en-GB" b="1"/>
          </a:p>
          <a:p>
            <a:pPr marL="742950" lvl="1" indent="-285750">
              <a:buFontTx/>
              <a:buChar char="•"/>
            </a:pPr>
            <a:r>
              <a:rPr lang="en-GB"/>
              <a:t>Lost half a stone recently without trying to?</a:t>
            </a:r>
          </a:p>
          <a:p>
            <a:pPr marL="742950" lvl="1" indent="-285750">
              <a:buFontTx/>
              <a:buChar char="•"/>
            </a:pPr>
            <a:r>
              <a:rPr lang="en-GB"/>
              <a:t>Experienced unintentional weight loss?</a:t>
            </a:r>
          </a:p>
          <a:p>
            <a:pPr marL="742950" lvl="1" indent="-285750">
              <a:buFontTx/>
              <a:buChar char="•"/>
            </a:pPr>
            <a:r>
              <a:rPr lang="en-GB"/>
              <a:t>Not eaten properly for a couple of weeks?</a:t>
            </a:r>
          </a:p>
          <a:p>
            <a:pPr marL="742950" lvl="1" indent="-285750">
              <a:buFontTx/>
              <a:buChar char="•"/>
            </a:pPr>
            <a:r>
              <a:rPr lang="en-GB"/>
              <a:t>Replaced their clothes with smaller ones?</a:t>
            </a:r>
          </a:p>
          <a:p>
            <a:pPr marL="742950" lvl="1" indent="-285750">
              <a:buFontTx/>
              <a:buChar char="•"/>
            </a:pPr>
            <a:r>
              <a:rPr lang="en-GB"/>
              <a:t>Made another hole in their belt or watch strap?</a:t>
            </a:r>
          </a:p>
          <a:p>
            <a:pPr marL="742950" lvl="1" indent="-285750">
              <a:buFontTx/>
              <a:buChar char="•"/>
            </a:pPr>
            <a:r>
              <a:rPr lang="en-GB"/>
              <a:t>Taken their wedding ring off because it was loose?</a:t>
            </a:r>
          </a:p>
          <a:p>
            <a:pPr marL="742950" lvl="1" indent="-285750">
              <a:buFontTx/>
              <a:buChar char="•"/>
            </a:pPr>
            <a:r>
              <a:rPr lang="en-GB"/>
              <a:t>Dentures that no longer fit properly?</a:t>
            </a:r>
          </a:p>
          <a:p>
            <a:endParaRPr lang="en-GB">
              <a:solidFill>
                <a:schemeClr val="tx2"/>
              </a:solidFill>
            </a:endParaRPr>
          </a:p>
          <a:p>
            <a:endParaRPr lang="en-GB" sz="2200">
              <a:solidFill>
                <a:srgbClr val="0070C0"/>
              </a:solidFill>
              <a:latin typeface="Calibri" pitchFamily="34" charset="0"/>
            </a:endParaRPr>
          </a:p>
          <a:p>
            <a:endParaRPr lang="en-GB">
              <a:solidFill>
                <a:srgbClr val="0070C0"/>
              </a:solidFill>
              <a:latin typeface="Calibri" pitchFamily="34" charset="0"/>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411"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17412" name="Picture 14" descr="DCC logo"/>
          <p:cNvPicPr>
            <a:picLocks noChangeAspect="1" noChangeArrowheads="1"/>
          </p:cNvPicPr>
          <p:nvPr/>
        </p:nvPicPr>
        <p:blipFill>
          <a:blip r:embed="rId3"/>
          <a:srcRect/>
          <a:stretch>
            <a:fillRect/>
          </a:stretch>
        </p:blipFill>
        <p:spPr bwMode="auto">
          <a:xfrm>
            <a:off x="250825" y="5748338"/>
            <a:ext cx="1944688" cy="506412"/>
          </a:xfrm>
          <a:prstGeom prst="rect">
            <a:avLst/>
          </a:prstGeom>
          <a:noFill/>
          <a:ln w="9525">
            <a:noFill/>
            <a:miter lim="800000"/>
            <a:headEnd/>
            <a:tailEnd/>
          </a:ln>
        </p:spPr>
      </p:pic>
      <p:pic>
        <p:nvPicPr>
          <p:cNvPr id="17413" name="Picture 15" descr="Dorset CCG statutory logo"/>
          <p:cNvPicPr>
            <a:picLocks noChangeAspect="1" noChangeArrowheads="1"/>
          </p:cNvPicPr>
          <p:nvPr/>
        </p:nvPicPr>
        <p:blipFill>
          <a:blip r:embed="rId4"/>
          <a:srcRect/>
          <a:stretch>
            <a:fillRect/>
          </a:stretch>
        </p:blipFill>
        <p:spPr bwMode="auto">
          <a:xfrm>
            <a:off x="6443663" y="5661025"/>
            <a:ext cx="2160587" cy="561975"/>
          </a:xfrm>
          <a:prstGeom prst="rect">
            <a:avLst/>
          </a:prstGeom>
          <a:noFill/>
          <a:ln w="9525">
            <a:noFill/>
            <a:miter lim="800000"/>
            <a:headEnd/>
            <a:tailEnd/>
          </a:ln>
        </p:spPr>
      </p:pic>
      <p:pic>
        <p:nvPicPr>
          <p:cNvPr id="17414" name="Picture 3" descr="Z:\DORSET CONFERENCE - MAY 2013\IMAGES AND LOGOS\Supporter Logos\links.jpg"/>
          <p:cNvPicPr>
            <a:picLocks noChangeAspect="1" noChangeArrowheads="1"/>
          </p:cNvPicPr>
          <p:nvPr/>
        </p:nvPicPr>
        <p:blipFill>
          <a:blip r:embed="rId5"/>
          <a:srcRect/>
          <a:stretch>
            <a:fillRect/>
          </a:stretch>
        </p:blipFill>
        <p:spPr bwMode="auto">
          <a:xfrm>
            <a:off x="755650" y="6308725"/>
            <a:ext cx="1046163" cy="334963"/>
          </a:xfrm>
          <a:prstGeom prst="rect">
            <a:avLst/>
          </a:prstGeom>
          <a:noFill/>
          <a:ln w="9525">
            <a:noFill/>
            <a:miter lim="800000"/>
            <a:headEnd/>
            <a:tailEnd/>
          </a:ln>
        </p:spPr>
      </p:pic>
      <p:pic>
        <p:nvPicPr>
          <p:cNvPr id="17415"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17416"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89625"/>
            <a:ext cx="512763" cy="276225"/>
          </a:xfrm>
          <a:prstGeom prst="rect">
            <a:avLst/>
          </a:prstGeom>
          <a:noFill/>
          <a:ln w="9525">
            <a:noFill/>
            <a:miter lim="800000"/>
            <a:headEnd/>
            <a:tailEnd/>
          </a:ln>
        </p:spPr>
      </p:pic>
      <p:pic>
        <p:nvPicPr>
          <p:cNvPr id="17417"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17418"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17419"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17420" name="Picture 4" descr="Z:\DORSET CONFERENCE - MAY 2013\IMAGES AND LOGOS\Supporter Logos\Royal Bournemouth and Christchurch Hospital.jpg"/>
          <p:cNvPicPr>
            <a:picLocks noChangeAspect="1" noChangeArrowheads="1"/>
          </p:cNvPicPr>
          <p:nvPr/>
        </p:nvPicPr>
        <p:blipFill>
          <a:blip r:embed="rId11"/>
          <a:srcRect/>
          <a:stretch>
            <a:fillRect/>
          </a:stretch>
        </p:blipFill>
        <p:spPr bwMode="auto">
          <a:xfrm>
            <a:off x="4716463" y="6381750"/>
            <a:ext cx="1698625" cy="258763"/>
          </a:xfrm>
          <a:prstGeom prst="rect">
            <a:avLst/>
          </a:prstGeom>
          <a:noFill/>
          <a:ln w="9525">
            <a:noFill/>
            <a:miter lim="800000"/>
            <a:headEnd/>
            <a:tailEnd/>
          </a:ln>
        </p:spPr>
      </p:pic>
      <p:pic>
        <p:nvPicPr>
          <p:cNvPr id="17421" name="Picture 2" descr="Z:\DORSET CONFERENCE - MAY 2013\IMAGES AND LOGOS\Supporter Logos\Dorset County Hospital.jpg"/>
          <p:cNvPicPr>
            <a:picLocks noChangeAspect="1" noChangeArrowheads="1"/>
          </p:cNvPicPr>
          <p:nvPr/>
        </p:nvPicPr>
        <p:blipFill>
          <a:blip r:embed="rId12"/>
          <a:srcRect/>
          <a:stretch>
            <a:fillRect/>
          </a:stretch>
        </p:blipFill>
        <p:spPr bwMode="auto">
          <a:xfrm>
            <a:off x="6877050" y="6381750"/>
            <a:ext cx="1668463" cy="238125"/>
          </a:xfrm>
          <a:prstGeom prst="rect">
            <a:avLst/>
          </a:prstGeom>
          <a:noFill/>
          <a:ln w="9525">
            <a:noFill/>
            <a:miter lim="800000"/>
            <a:headEnd/>
            <a:tailEnd/>
          </a:ln>
        </p:spPr>
      </p:pic>
      <p:pic>
        <p:nvPicPr>
          <p:cNvPr id="17422"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4"/>
          <p:cNvSpPr txBox="1">
            <a:spLocks noChangeArrowheads="1"/>
          </p:cNvSpPr>
          <p:nvPr/>
        </p:nvSpPr>
        <p:spPr bwMode="auto">
          <a:xfrm>
            <a:off x="684213" y="1268413"/>
            <a:ext cx="7704137" cy="3540125"/>
          </a:xfrm>
          <a:prstGeom prst="rect">
            <a:avLst/>
          </a:prstGeom>
          <a:noFill/>
          <a:ln w="9525">
            <a:noFill/>
            <a:miter lim="800000"/>
            <a:headEnd/>
            <a:tailEnd/>
          </a:ln>
        </p:spPr>
        <p:txBody>
          <a:bodyPr>
            <a:spAutoFit/>
          </a:bodyPr>
          <a:lstStyle/>
          <a:p>
            <a:pPr algn="ctr"/>
            <a:r>
              <a:rPr lang="en-GB" sz="2800"/>
              <a:t>Facts about malnutrition</a:t>
            </a:r>
          </a:p>
          <a:p>
            <a:endParaRPr lang="en-GB"/>
          </a:p>
          <a:p>
            <a:pPr marL="742950" lvl="1" indent="-285750">
              <a:buFontTx/>
              <a:buChar char="•"/>
            </a:pPr>
            <a:r>
              <a:rPr lang="en-GB"/>
              <a:t>93% of adults suffering from malnutrition live at home</a:t>
            </a:r>
          </a:p>
          <a:p>
            <a:pPr marL="742950" lvl="1" indent="-285750">
              <a:buFontTx/>
              <a:buChar char="•"/>
            </a:pPr>
            <a:r>
              <a:rPr lang="en-GB"/>
              <a:t>3 million adults in the community are affected </a:t>
            </a:r>
          </a:p>
          <a:p>
            <a:pPr marL="742950" lvl="1" indent="-285750">
              <a:buFontTx/>
              <a:buChar char="•"/>
            </a:pPr>
            <a:r>
              <a:rPr lang="en-GB"/>
              <a:t>22% of over 60’s skip meals</a:t>
            </a:r>
          </a:p>
          <a:p>
            <a:pPr marL="742950" lvl="1" indent="-285750">
              <a:buFontTx/>
              <a:buChar char="•"/>
            </a:pPr>
            <a:r>
              <a:rPr lang="en-GB"/>
              <a:t>More likely to affect older women than older men</a:t>
            </a:r>
          </a:p>
          <a:p>
            <a:pPr marL="742950" lvl="1" indent="-285750">
              <a:buFontTx/>
              <a:buChar char="•"/>
            </a:pPr>
            <a:r>
              <a:rPr lang="en-GB"/>
              <a:t>37% of adults admitted to care homes suffer from malnutrition</a:t>
            </a:r>
          </a:p>
          <a:p>
            <a:pPr marL="742950" lvl="1" indent="-285750">
              <a:buFontTx/>
              <a:buChar char="•"/>
            </a:pPr>
            <a:r>
              <a:rPr lang="en-GB"/>
              <a:t>47% of adults admitted to nursing homes suffer from malnutrition </a:t>
            </a:r>
          </a:p>
          <a:p>
            <a:pPr marL="742950" lvl="1" indent="-285750">
              <a:buFontTx/>
              <a:buChar char="•"/>
            </a:pPr>
            <a:r>
              <a:rPr lang="en-GB"/>
              <a:t>1 in 3 adults admitted to hospital suffer from acute malnutrition</a:t>
            </a:r>
          </a:p>
          <a:p>
            <a:pPr marL="742950" lvl="1" indent="-285750">
              <a:buFontTx/>
              <a:buChar char="•"/>
            </a:pPr>
            <a:r>
              <a:rPr lang="en-GB"/>
              <a:t>Every 10 minutes an adult dies with</a:t>
            </a:r>
            <a:r>
              <a:rPr lang="en-GB" b="1"/>
              <a:t> </a:t>
            </a:r>
            <a:r>
              <a:rPr lang="en-GB"/>
              <a:t>malnourishment in hospital </a:t>
            </a:r>
          </a:p>
          <a:p>
            <a:pPr marL="742950" lvl="1" indent="-285750">
              <a:buFontTx/>
              <a:buChar char="•"/>
            </a:pPr>
            <a:r>
              <a:rPr lang="en-GB"/>
              <a:t>The risk increases with age and dementia</a:t>
            </a:r>
          </a:p>
          <a:p>
            <a:endParaRPr lang="en-GB">
              <a:solidFill>
                <a:srgbClr val="FF3300"/>
              </a:solidFill>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459"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19460" name="Picture 14" descr="Dorset CCG statutory logo"/>
          <p:cNvPicPr>
            <a:picLocks noChangeAspect="1" noChangeArrowheads="1"/>
          </p:cNvPicPr>
          <p:nvPr/>
        </p:nvPicPr>
        <p:blipFill>
          <a:blip r:embed="rId3"/>
          <a:srcRect/>
          <a:stretch>
            <a:fillRect/>
          </a:stretch>
        </p:blipFill>
        <p:spPr bwMode="auto">
          <a:xfrm>
            <a:off x="6443663" y="5661025"/>
            <a:ext cx="2160587" cy="561975"/>
          </a:xfrm>
          <a:prstGeom prst="rect">
            <a:avLst/>
          </a:prstGeom>
          <a:noFill/>
          <a:ln w="9525">
            <a:noFill/>
            <a:miter lim="800000"/>
            <a:headEnd/>
            <a:tailEnd/>
          </a:ln>
        </p:spPr>
      </p:pic>
      <p:pic>
        <p:nvPicPr>
          <p:cNvPr id="19461" name="Picture 15" descr="DCC logo"/>
          <p:cNvPicPr>
            <a:picLocks noChangeAspect="1" noChangeArrowheads="1"/>
          </p:cNvPicPr>
          <p:nvPr/>
        </p:nvPicPr>
        <p:blipFill>
          <a:blip r:embed="rId4"/>
          <a:srcRect/>
          <a:stretch>
            <a:fillRect/>
          </a:stretch>
        </p:blipFill>
        <p:spPr bwMode="auto">
          <a:xfrm>
            <a:off x="250825" y="5748338"/>
            <a:ext cx="1944688" cy="506412"/>
          </a:xfrm>
          <a:prstGeom prst="rect">
            <a:avLst/>
          </a:prstGeom>
          <a:noFill/>
          <a:ln w="9525">
            <a:noFill/>
            <a:miter lim="800000"/>
            <a:headEnd/>
            <a:tailEnd/>
          </a:ln>
        </p:spPr>
      </p:pic>
      <p:pic>
        <p:nvPicPr>
          <p:cNvPr id="19462" name="Picture 3" descr="Z:\DORSET CONFERENCE - MAY 2013\IMAGES AND LOGOS\Supporter Logos\links.jpg"/>
          <p:cNvPicPr>
            <a:picLocks noChangeAspect="1" noChangeArrowheads="1"/>
          </p:cNvPicPr>
          <p:nvPr/>
        </p:nvPicPr>
        <p:blipFill>
          <a:blip r:embed="rId5"/>
          <a:srcRect/>
          <a:stretch>
            <a:fillRect/>
          </a:stretch>
        </p:blipFill>
        <p:spPr bwMode="auto">
          <a:xfrm>
            <a:off x="755650" y="6308725"/>
            <a:ext cx="1046163" cy="334963"/>
          </a:xfrm>
          <a:prstGeom prst="rect">
            <a:avLst/>
          </a:prstGeom>
          <a:noFill/>
          <a:ln w="9525">
            <a:noFill/>
            <a:miter lim="800000"/>
            <a:headEnd/>
            <a:tailEnd/>
          </a:ln>
        </p:spPr>
      </p:pic>
      <p:pic>
        <p:nvPicPr>
          <p:cNvPr id="19463"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19464"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89625"/>
            <a:ext cx="512763" cy="276225"/>
          </a:xfrm>
          <a:prstGeom prst="rect">
            <a:avLst/>
          </a:prstGeom>
          <a:noFill/>
          <a:ln w="9525">
            <a:noFill/>
            <a:miter lim="800000"/>
            <a:headEnd/>
            <a:tailEnd/>
          </a:ln>
        </p:spPr>
      </p:pic>
      <p:pic>
        <p:nvPicPr>
          <p:cNvPr id="19465"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19466"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19467"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19468" name="Picture 4" descr="Z:\DORSET CONFERENCE - MAY 2013\IMAGES AND LOGOS\Supporter Logos\Royal Bournemouth and Christchurch Hospital.jpg"/>
          <p:cNvPicPr>
            <a:picLocks noChangeAspect="1" noChangeArrowheads="1"/>
          </p:cNvPicPr>
          <p:nvPr/>
        </p:nvPicPr>
        <p:blipFill>
          <a:blip r:embed="rId11"/>
          <a:srcRect/>
          <a:stretch>
            <a:fillRect/>
          </a:stretch>
        </p:blipFill>
        <p:spPr bwMode="auto">
          <a:xfrm>
            <a:off x="4716463" y="6381750"/>
            <a:ext cx="1698625" cy="258763"/>
          </a:xfrm>
          <a:prstGeom prst="rect">
            <a:avLst/>
          </a:prstGeom>
          <a:noFill/>
          <a:ln w="9525">
            <a:noFill/>
            <a:miter lim="800000"/>
            <a:headEnd/>
            <a:tailEnd/>
          </a:ln>
        </p:spPr>
      </p:pic>
      <p:pic>
        <p:nvPicPr>
          <p:cNvPr id="19469" name="Picture 2" descr="Z:\DORSET CONFERENCE - MAY 2013\IMAGES AND LOGOS\Supporter Logos\Dorset County Hospital.jpg"/>
          <p:cNvPicPr>
            <a:picLocks noChangeAspect="1" noChangeArrowheads="1"/>
          </p:cNvPicPr>
          <p:nvPr/>
        </p:nvPicPr>
        <p:blipFill>
          <a:blip r:embed="rId12"/>
          <a:srcRect/>
          <a:stretch>
            <a:fillRect/>
          </a:stretch>
        </p:blipFill>
        <p:spPr bwMode="auto">
          <a:xfrm>
            <a:off x="6877050" y="6381750"/>
            <a:ext cx="1668463" cy="238125"/>
          </a:xfrm>
          <a:prstGeom prst="rect">
            <a:avLst/>
          </a:prstGeom>
          <a:noFill/>
          <a:ln w="9525">
            <a:noFill/>
            <a:miter lim="800000"/>
            <a:headEnd/>
            <a:tailEnd/>
          </a:ln>
        </p:spPr>
      </p:pic>
      <p:pic>
        <p:nvPicPr>
          <p:cNvPr id="19470"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4"/>
          <p:cNvSpPr txBox="1">
            <a:spLocks noChangeArrowheads="1"/>
          </p:cNvSpPr>
          <p:nvPr/>
        </p:nvSpPr>
        <p:spPr bwMode="auto">
          <a:xfrm>
            <a:off x="684213" y="981075"/>
            <a:ext cx="7704137" cy="4271963"/>
          </a:xfrm>
          <a:prstGeom prst="rect">
            <a:avLst/>
          </a:prstGeom>
          <a:noFill/>
          <a:ln w="9525">
            <a:noFill/>
            <a:miter lim="800000"/>
            <a:headEnd/>
            <a:tailEnd/>
          </a:ln>
        </p:spPr>
        <p:txBody>
          <a:bodyPr>
            <a:spAutoFit/>
          </a:bodyPr>
          <a:lstStyle/>
          <a:p>
            <a:pPr algn="ctr"/>
            <a:r>
              <a:rPr lang="en-GB" sz="2800"/>
              <a:t>Some of the reasons for malnourishment</a:t>
            </a:r>
          </a:p>
          <a:p>
            <a:endParaRPr lang="en-GB" sz="1200"/>
          </a:p>
          <a:p>
            <a:pPr marL="742950" lvl="1" indent="-285750">
              <a:buFontTx/>
              <a:buChar char="•"/>
            </a:pPr>
            <a:r>
              <a:rPr lang="en-GB"/>
              <a:t>Caring for someone else</a:t>
            </a:r>
          </a:p>
          <a:p>
            <a:pPr marL="742950" lvl="1" indent="-285750">
              <a:buFontTx/>
              <a:buChar char="•"/>
            </a:pPr>
            <a:r>
              <a:rPr lang="en-GB"/>
              <a:t>Changes in taste and smell</a:t>
            </a:r>
          </a:p>
          <a:p>
            <a:pPr marL="742950" lvl="1" indent="-285750">
              <a:buFontTx/>
              <a:buChar char="•"/>
            </a:pPr>
            <a:r>
              <a:rPr lang="en-GB"/>
              <a:t>Losing someone close to you</a:t>
            </a:r>
          </a:p>
          <a:p>
            <a:pPr marL="742950" lvl="1" indent="-285750">
              <a:buFontTx/>
              <a:buChar char="•"/>
            </a:pPr>
            <a:r>
              <a:rPr lang="en-GB"/>
              <a:t>Feeling lonely or depressed</a:t>
            </a:r>
          </a:p>
          <a:p>
            <a:pPr marL="742950" lvl="1" indent="-285750">
              <a:buFontTx/>
              <a:buChar char="•"/>
            </a:pPr>
            <a:r>
              <a:rPr lang="en-GB"/>
              <a:t>Loss of appetite</a:t>
            </a:r>
          </a:p>
          <a:p>
            <a:pPr marL="742950" lvl="1" indent="-285750">
              <a:buFontTx/>
              <a:buChar char="•"/>
            </a:pPr>
            <a:r>
              <a:rPr lang="en-GB"/>
              <a:t>Some illnesses can cause weight loss</a:t>
            </a:r>
          </a:p>
          <a:p>
            <a:pPr marL="742950" lvl="1" indent="-285750">
              <a:buFontTx/>
              <a:buChar char="•"/>
            </a:pPr>
            <a:r>
              <a:rPr lang="en-GB"/>
              <a:t>Some medications affect appetite and absorption</a:t>
            </a:r>
          </a:p>
          <a:p>
            <a:pPr marL="742950" lvl="1" indent="-285750">
              <a:buFontTx/>
              <a:buChar char="•"/>
            </a:pPr>
            <a:r>
              <a:rPr lang="en-GB"/>
              <a:t>Difficulty chewing or swallowing</a:t>
            </a:r>
          </a:p>
          <a:p>
            <a:pPr marL="742950" lvl="1" indent="-285750">
              <a:buFontTx/>
              <a:buChar char="•"/>
            </a:pPr>
            <a:r>
              <a:rPr lang="en-GB"/>
              <a:t>Dentures that no longer fit properly</a:t>
            </a:r>
          </a:p>
          <a:p>
            <a:pPr marL="742950" lvl="1" indent="-285750">
              <a:buFontTx/>
              <a:buChar char="•"/>
            </a:pPr>
            <a:r>
              <a:rPr lang="en-GB"/>
              <a:t>Financial difficulties</a:t>
            </a:r>
          </a:p>
          <a:p>
            <a:pPr marL="742950" lvl="1" indent="-285750">
              <a:buFontTx/>
              <a:buChar char="•"/>
            </a:pPr>
            <a:r>
              <a:rPr lang="en-GB"/>
              <a:t>Being less mobile than you used too</a:t>
            </a:r>
          </a:p>
          <a:p>
            <a:pPr marL="742950" lvl="1" indent="-285750">
              <a:buFontTx/>
              <a:buChar char="•"/>
            </a:pPr>
            <a:r>
              <a:rPr lang="en-GB"/>
              <a:t>Struggling to cook or shop</a:t>
            </a:r>
            <a:endParaRPr lang="en-GB">
              <a:solidFill>
                <a:srgbClr val="0070C0"/>
              </a:solidFill>
            </a:endParaRPr>
          </a:p>
          <a:p>
            <a:endParaRPr lang="en-GB">
              <a:solidFill>
                <a:srgbClr val="0070C0"/>
              </a:solidFill>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1507"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21508" name="Picture 14" descr="Dorset CCG statutory logo"/>
          <p:cNvPicPr>
            <a:picLocks noChangeAspect="1" noChangeArrowheads="1"/>
          </p:cNvPicPr>
          <p:nvPr/>
        </p:nvPicPr>
        <p:blipFill>
          <a:blip r:embed="rId3"/>
          <a:srcRect/>
          <a:stretch>
            <a:fillRect/>
          </a:stretch>
        </p:blipFill>
        <p:spPr bwMode="auto">
          <a:xfrm>
            <a:off x="6443663" y="5661025"/>
            <a:ext cx="2160587" cy="561975"/>
          </a:xfrm>
          <a:prstGeom prst="rect">
            <a:avLst/>
          </a:prstGeom>
          <a:noFill/>
          <a:ln w="9525">
            <a:noFill/>
            <a:miter lim="800000"/>
            <a:headEnd/>
            <a:tailEnd/>
          </a:ln>
        </p:spPr>
      </p:pic>
      <p:pic>
        <p:nvPicPr>
          <p:cNvPr id="21509" name="Picture 15" descr="DCC logo"/>
          <p:cNvPicPr>
            <a:picLocks noChangeAspect="1" noChangeArrowheads="1"/>
          </p:cNvPicPr>
          <p:nvPr/>
        </p:nvPicPr>
        <p:blipFill>
          <a:blip r:embed="rId4"/>
          <a:srcRect/>
          <a:stretch>
            <a:fillRect/>
          </a:stretch>
        </p:blipFill>
        <p:spPr bwMode="auto">
          <a:xfrm>
            <a:off x="250825" y="5748338"/>
            <a:ext cx="1944688" cy="506412"/>
          </a:xfrm>
          <a:prstGeom prst="rect">
            <a:avLst/>
          </a:prstGeom>
          <a:noFill/>
          <a:ln w="9525">
            <a:noFill/>
            <a:miter lim="800000"/>
            <a:headEnd/>
            <a:tailEnd/>
          </a:ln>
        </p:spPr>
      </p:pic>
      <p:pic>
        <p:nvPicPr>
          <p:cNvPr id="21510" name="Picture 3" descr="Z:\DORSET CONFERENCE - MAY 2013\IMAGES AND LOGOS\Supporter Logos\links.jpg"/>
          <p:cNvPicPr>
            <a:picLocks noChangeAspect="1" noChangeArrowheads="1"/>
          </p:cNvPicPr>
          <p:nvPr/>
        </p:nvPicPr>
        <p:blipFill>
          <a:blip r:embed="rId5"/>
          <a:srcRect/>
          <a:stretch>
            <a:fillRect/>
          </a:stretch>
        </p:blipFill>
        <p:spPr bwMode="auto">
          <a:xfrm>
            <a:off x="755650" y="6308725"/>
            <a:ext cx="1046163" cy="334963"/>
          </a:xfrm>
          <a:prstGeom prst="rect">
            <a:avLst/>
          </a:prstGeom>
          <a:noFill/>
          <a:ln w="9525">
            <a:noFill/>
            <a:miter lim="800000"/>
            <a:headEnd/>
            <a:tailEnd/>
          </a:ln>
        </p:spPr>
      </p:pic>
      <p:pic>
        <p:nvPicPr>
          <p:cNvPr id="21511"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21512"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61050"/>
            <a:ext cx="512763" cy="276225"/>
          </a:xfrm>
          <a:prstGeom prst="rect">
            <a:avLst/>
          </a:prstGeom>
          <a:noFill/>
          <a:ln w="9525">
            <a:noFill/>
            <a:miter lim="800000"/>
            <a:headEnd/>
            <a:tailEnd/>
          </a:ln>
        </p:spPr>
      </p:pic>
      <p:pic>
        <p:nvPicPr>
          <p:cNvPr id="21513"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21514"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21515"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21516" name="Picture 4" descr="Z:\DORSET CONFERENCE - MAY 2013\IMAGES AND LOGOS\Supporter Logos\Royal Bournemouth and Christchurch Hospital.jpg"/>
          <p:cNvPicPr>
            <a:picLocks noChangeAspect="1" noChangeArrowheads="1"/>
          </p:cNvPicPr>
          <p:nvPr/>
        </p:nvPicPr>
        <p:blipFill>
          <a:blip r:embed="rId11"/>
          <a:srcRect/>
          <a:stretch>
            <a:fillRect/>
          </a:stretch>
        </p:blipFill>
        <p:spPr bwMode="auto">
          <a:xfrm>
            <a:off x="4716463" y="6381750"/>
            <a:ext cx="1698625" cy="258763"/>
          </a:xfrm>
          <a:prstGeom prst="rect">
            <a:avLst/>
          </a:prstGeom>
          <a:noFill/>
          <a:ln w="9525">
            <a:noFill/>
            <a:miter lim="800000"/>
            <a:headEnd/>
            <a:tailEnd/>
          </a:ln>
        </p:spPr>
      </p:pic>
      <p:pic>
        <p:nvPicPr>
          <p:cNvPr id="21517" name="Picture 2" descr="Z:\DORSET CONFERENCE - MAY 2013\IMAGES AND LOGOS\Supporter Logos\Dorset County Hospital.jpg"/>
          <p:cNvPicPr>
            <a:picLocks noChangeAspect="1" noChangeArrowheads="1"/>
          </p:cNvPicPr>
          <p:nvPr/>
        </p:nvPicPr>
        <p:blipFill>
          <a:blip r:embed="rId12"/>
          <a:srcRect/>
          <a:stretch>
            <a:fillRect/>
          </a:stretch>
        </p:blipFill>
        <p:spPr bwMode="auto">
          <a:xfrm>
            <a:off x="6877050" y="6381750"/>
            <a:ext cx="1668463" cy="238125"/>
          </a:xfrm>
          <a:prstGeom prst="rect">
            <a:avLst/>
          </a:prstGeom>
          <a:noFill/>
          <a:ln w="9525">
            <a:noFill/>
            <a:miter lim="800000"/>
            <a:headEnd/>
            <a:tailEnd/>
          </a:ln>
        </p:spPr>
      </p:pic>
      <p:pic>
        <p:nvPicPr>
          <p:cNvPr id="21518"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Box 4"/>
          <p:cNvSpPr txBox="1">
            <a:spLocks noChangeArrowheads="1"/>
          </p:cNvSpPr>
          <p:nvPr/>
        </p:nvSpPr>
        <p:spPr bwMode="auto">
          <a:xfrm>
            <a:off x="684213" y="981075"/>
            <a:ext cx="7704137" cy="4759325"/>
          </a:xfrm>
          <a:prstGeom prst="rect">
            <a:avLst/>
          </a:prstGeom>
          <a:noFill/>
          <a:ln w="9525">
            <a:noFill/>
            <a:miter lim="800000"/>
            <a:headEnd/>
            <a:tailEnd/>
          </a:ln>
        </p:spPr>
        <p:txBody>
          <a:bodyPr>
            <a:spAutoFit/>
          </a:bodyPr>
          <a:lstStyle/>
          <a:p>
            <a:pPr algn="ctr"/>
            <a:r>
              <a:rPr lang="en-GB" sz="2800"/>
              <a:t>Why losing weight is not always great</a:t>
            </a:r>
          </a:p>
          <a:p>
            <a:endParaRPr lang="en-GB" sz="800"/>
          </a:p>
          <a:p>
            <a:r>
              <a:rPr lang="en-GB" sz="2200" b="1"/>
              <a:t>     Unintentional weight loss can result in: </a:t>
            </a:r>
          </a:p>
          <a:p>
            <a:endParaRPr lang="en-GB" sz="2200" b="1"/>
          </a:p>
          <a:p>
            <a:pPr marL="742950" lvl="1" indent="-285750">
              <a:buFontTx/>
              <a:buChar char="•"/>
            </a:pPr>
            <a:r>
              <a:rPr lang="en-GB"/>
              <a:t>2.1 times more GP visits</a:t>
            </a:r>
          </a:p>
          <a:p>
            <a:pPr marL="742950" lvl="1" indent="-285750">
              <a:buFontTx/>
              <a:buChar char="•"/>
            </a:pPr>
            <a:r>
              <a:rPr lang="en-GB"/>
              <a:t>3 times more likely to be admitted to hospital</a:t>
            </a:r>
          </a:p>
          <a:p>
            <a:pPr marL="742950" lvl="1" indent="-285750">
              <a:buFontTx/>
              <a:buChar char="•"/>
            </a:pPr>
            <a:r>
              <a:rPr lang="en-GB"/>
              <a:t>Increased likelihood of picking up infections</a:t>
            </a:r>
          </a:p>
          <a:p>
            <a:pPr marL="742950" lvl="1" indent="-285750">
              <a:buFontTx/>
              <a:buChar char="•"/>
            </a:pPr>
            <a:r>
              <a:rPr lang="en-GB"/>
              <a:t>Increased risk of chest infections</a:t>
            </a:r>
          </a:p>
          <a:p>
            <a:pPr marL="742950" lvl="1" indent="-285750">
              <a:buFontTx/>
              <a:buChar char="•"/>
            </a:pPr>
            <a:r>
              <a:rPr lang="en-GB"/>
              <a:t>Injuries taking longer to heal</a:t>
            </a:r>
          </a:p>
          <a:p>
            <a:pPr marL="742950" lvl="1" indent="-285750">
              <a:buFontTx/>
              <a:buChar char="•"/>
            </a:pPr>
            <a:r>
              <a:rPr lang="en-GB"/>
              <a:t>Increased likelihood of feeling more tired</a:t>
            </a:r>
          </a:p>
          <a:p>
            <a:pPr marL="742950" lvl="1" indent="-285750">
              <a:buFontTx/>
              <a:buChar char="•"/>
            </a:pPr>
            <a:r>
              <a:rPr lang="en-GB"/>
              <a:t>Depression</a:t>
            </a:r>
          </a:p>
          <a:p>
            <a:pPr marL="742950" lvl="1" indent="-285750">
              <a:buFontTx/>
              <a:buChar char="•"/>
            </a:pPr>
            <a:r>
              <a:rPr lang="en-GB"/>
              <a:t>Confusion and subsequent risk of falls &amp; fractures</a:t>
            </a:r>
          </a:p>
          <a:p>
            <a:pPr marL="742950" lvl="1" indent="-285750">
              <a:buFontTx/>
              <a:buChar char="•"/>
            </a:pPr>
            <a:endParaRPr lang="en-GB">
              <a:solidFill>
                <a:srgbClr val="FF3300"/>
              </a:solidFill>
            </a:endParaRPr>
          </a:p>
          <a:p>
            <a:endParaRPr lang="en-GB" b="1"/>
          </a:p>
          <a:p>
            <a:endParaRPr lang="en-GB" sz="800" b="1"/>
          </a:p>
          <a:p>
            <a:endParaRPr lang="en-GB" sz="2000">
              <a:solidFill>
                <a:srgbClr val="0070C0"/>
              </a:solidFill>
              <a:latin typeface="Calibri" pitchFamily="34" charset="0"/>
            </a:endParaRPr>
          </a:p>
          <a:p>
            <a:endParaRPr lang="en-GB">
              <a:solidFill>
                <a:srgbClr val="0070C0"/>
              </a:solidFill>
              <a:latin typeface="Calibri" pitchFamily="34" charset="0"/>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3555"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23556" name="Picture 14" descr="Dorset CCG statutory logo"/>
          <p:cNvPicPr>
            <a:picLocks noChangeAspect="1" noChangeArrowheads="1"/>
          </p:cNvPicPr>
          <p:nvPr/>
        </p:nvPicPr>
        <p:blipFill>
          <a:blip r:embed="rId3"/>
          <a:srcRect/>
          <a:stretch>
            <a:fillRect/>
          </a:stretch>
        </p:blipFill>
        <p:spPr bwMode="auto">
          <a:xfrm>
            <a:off x="6443663" y="5661025"/>
            <a:ext cx="2160587" cy="561975"/>
          </a:xfrm>
          <a:prstGeom prst="rect">
            <a:avLst/>
          </a:prstGeom>
          <a:noFill/>
          <a:ln w="9525">
            <a:noFill/>
            <a:miter lim="800000"/>
            <a:headEnd/>
            <a:tailEnd/>
          </a:ln>
        </p:spPr>
      </p:pic>
      <p:pic>
        <p:nvPicPr>
          <p:cNvPr id="23557" name="Picture 15" descr="DCC logo"/>
          <p:cNvPicPr>
            <a:picLocks noChangeAspect="1" noChangeArrowheads="1"/>
          </p:cNvPicPr>
          <p:nvPr/>
        </p:nvPicPr>
        <p:blipFill>
          <a:blip r:embed="rId4"/>
          <a:srcRect/>
          <a:stretch>
            <a:fillRect/>
          </a:stretch>
        </p:blipFill>
        <p:spPr bwMode="auto">
          <a:xfrm>
            <a:off x="250825" y="5748338"/>
            <a:ext cx="1944688" cy="506412"/>
          </a:xfrm>
          <a:prstGeom prst="rect">
            <a:avLst/>
          </a:prstGeom>
          <a:noFill/>
          <a:ln w="9525">
            <a:noFill/>
            <a:miter lim="800000"/>
            <a:headEnd/>
            <a:tailEnd/>
          </a:ln>
        </p:spPr>
      </p:pic>
      <p:pic>
        <p:nvPicPr>
          <p:cNvPr id="23558" name="Picture 3" descr="Z:\DORSET CONFERENCE - MAY 2013\IMAGES AND LOGOS\Supporter Logos\links.jpg"/>
          <p:cNvPicPr>
            <a:picLocks noChangeAspect="1" noChangeArrowheads="1"/>
          </p:cNvPicPr>
          <p:nvPr/>
        </p:nvPicPr>
        <p:blipFill>
          <a:blip r:embed="rId5"/>
          <a:srcRect/>
          <a:stretch>
            <a:fillRect/>
          </a:stretch>
        </p:blipFill>
        <p:spPr bwMode="auto">
          <a:xfrm>
            <a:off x="755650" y="6308725"/>
            <a:ext cx="1046163" cy="334963"/>
          </a:xfrm>
          <a:prstGeom prst="rect">
            <a:avLst/>
          </a:prstGeom>
          <a:noFill/>
          <a:ln w="9525">
            <a:noFill/>
            <a:miter lim="800000"/>
            <a:headEnd/>
            <a:tailEnd/>
          </a:ln>
        </p:spPr>
      </p:pic>
      <p:pic>
        <p:nvPicPr>
          <p:cNvPr id="23559"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23560"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61050"/>
            <a:ext cx="512763" cy="276225"/>
          </a:xfrm>
          <a:prstGeom prst="rect">
            <a:avLst/>
          </a:prstGeom>
          <a:noFill/>
          <a:ln w="9525">
            <a:noFill/>
            <a:miter lim="800000"/>
            <a:headEnd/>
            <a:tailEnd/>
          </a:ln>
        </p:spPr>
      </p:pic>
      <p:pic>
        <p:nvPicPr>
          <p:cNvPr id="23561"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23562"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23563"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23564" name="Picture 4" descr="Z:\DORSET CONFERENCE - MAY 2013\IMAGES AND LOGOS\Supporter Logos\Royal Bournemouth and Christchurch Hospital.jpg"/>
          <p:cNvPicPr>
            <a:picLocks noChangeAspect="1" noChangeArrowheads="1"/>
          </p:cNvPicPr>
          <p:nvPr/>
        </p:nvPicPr>
        <p:blipFill>
          <a:blip r:embed="rId11"/>
          <a:srcRect/>
          <a:stretch>
            <a:fillRect/>
          </a:stretch>
        </p:blipFill>
        <p:spPr bwMode="auto">
          <a:xfrm>
            <a:off x="4716463" y="6381750"/>
            <a:ext cx="1698625" cy="258763"/>
          </a:xfrm>
          <a:prstGeom prst="rect">
            <a:avLst/>
          </a:prstGeom>
          <a:noFill/>
          <a:ln w="9525">
            <a:noFill/>
            <a:miter lim="800000"/>
            <a:headEnd/>
            <a:tailEnd/>
          </a:ln>
        </p:spPr>
      </p:pic>
      <p:pic>
        <p:nvPicPr>
          <p:cNvPr id="23565" name="Picture 2" descr="Z:\DORSET CONFERENCE - MAY 2013\IMAGES AND LOGOS\Supporter Logos\Dorset County Hospital.jpg"/>
          <p:cNvPicPr>
            <a:picLocks noChangeAspect="1" noChangeArrowheads="1"/>
          </p:cNvPicPr>
          <p:nvPr/>
        </p:nvPicPr>
        <p:blipFill>
          <a:blip r:embed="rId12"/>
          <a:srcRect/>
          <a:stretch>
            <a:fillRect/>
          </a:stretch>
        </p:blipFill>
        <p:spPr bwMode="auto">
          <a:xfrm>
            <a:off x="6877050" y="6381750"/>
            <a:ext cx="1668463" cy="238125"/>
          </a:xfrm>
          <a:prstGeom prst="rect">
            <a:avLst/>
          </a:prstGeom>
          <a:noFill/>
          <a:ln w="9525">
            <a:noFill/>
            <a:miter lim="800000"/>
            <a:headEnd/>
            <a:tailEnd/>
          </a:ln>
        </p:spPr>
      </p:pic>
      <p:pic>
        <p:nvPicPr>
          <p:cNvPr id="23566"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4"/>
          <p:cNvSpPr txBox="1">
            <a:spLocks noChangeArrowheads="1"/>
          </p:cNvSpPr>
          <p:nvPr/>
        </p:nvSpPr>
        <p:spPr bwMode="auto">
          <a:xfrm>
            <a:off x="684213" y="1196975"/>
            <a:ext cx="7704137" cy="4637088"/>
          </a:xfrm>
          <a:prstGeom prst="rect">
            <a:avLst/>
          </a:prstGeom>
          <a:noFill/>
          <a:ln w="9525">
            <a:noFill/>
            <a:miter lim="800000"/>
            <a:headEnd/>
            <a:tailEnd/>
          </a:ln>
        </p:spPr>
        <p:txBody>
          <a:bodyPr>
            <a:spAutoFit/>
          </a:bodyPr>
          <a:lstStyle/>
          <a:p>
            <a:pPr algn="ctr"/>
            <a:r>
              <a:rPr lang="en-GB" sz="2800"/>
              <a:t>Some ways to combat malnutrition…</a:t>
            </a:r>
          </a:p>
          <a:p>
            <a:pPr algn="ctr"/>
            <a:endParaRPr lang="en-GB" sz="2800"/>
          </a:p>
          <a:p>
            <a:pPr marL="742950" lvl="1" indent="-285750">
              <a:buFontTx/>
              <a:buChar char="•"/>
            </a:pPr>
            <a:r>
              <a:rPr lang="en-GB"/>
              <a:t>Eat what you fancy</a:t>
            </a:r>
          </a:p>
          <a:p>
            <a:pPr marL="742950" lvl="1" indent="-285750">
              <a:buFontTx/>
              <a:buChar char="•"/>
            </a:pPr>
            <a:r>
              <a:rPr lang="en-GB"/>
              <a:t>Enjoy your food</a:t>
            </a:r>
          </a:p>
          <a:p>
            <a:pPr marL="742950" lvl="1" indent="-285750">
              <a:buFontTx/>
              <a:buChar char="•"/>
            </a:pPr>
            <a:r>
              <a:rPr lang="en-GB"/>
              <a:t>Eat breakfast</a:t>
            </a:r>
          </a:p>
          <a:p>
            <a:pPr marL="742950" lvl="1" indent="-285750">
              <a:buFontTx/>
              <a:buChar char="•"/>
            </a:pPr>
            <a:r>
              <a:rPr lang="en-GB"/>
              <a:t>Keep easy to prepare foods in the house</a:t>
            </a:r>
          </a:p>
          <a:p>
            <a:pPr marL="742950" lvl="1" indent="-285750">
              <a:buFontTx/>
              <a:buChar char="•"/>
            </a:pPr>
            <a:r>
              <a:rPr lang="en-GB"/>
              <a:t>Eat little and often</a:t>
            </a:r>
          </a:p>
          <a:p>
            <a:pPr marL="742950" lvl="1" indent="-285750">
              <a:buFontTx/>
              <a:buChar char="•"/>
            </a:pPr>
            <a:r>
              <a:rPr lang="en-GB"/>
              <a:t>Try to avoid “low fat” products</a:t>
            </a:r>
          </a:p>
          <a:p>
            <a:pPr marL="742950" lvl="1" indent="-285750">
              <a:buFontTx/>
              <a:buChar char="•"/>
            </a:pPr>
            <a:r>
              <a:rPr lang="en-GB"/>
              <a:t>Add extra calories to your meals</a:t>
            </a:r>
          </a:p>
          <a:p>
            <a:pPr marL="742950" lvl="1" indent="-285750">
              <a:buFontTx/>
              <a:buChar char="•"/>
            </a:pPr>
            <a:r>
              <a:rPr lang="en-GB"/>
              <a:t>Eat cream, cheese and full fat milk</a:t>
            </a:r>
          </a:p>
          <a:p>
            <a:pPr marL="742950" lvl="1" indent="-285750">
              <a:buFontTx/>
              <a:buChar char="•"/>
            </a:pPr>
            <a:r>
              <a:rPr lang="en-GB"/>
              <a:t>Eat in company when you can</a:t>
            </a:r>
          </a:p>
          <a:p>
            <a:endParaRPr lang="en-GB"/>
          </a:p>
          <a:p>
            <a:pPr>
              <a:buFontTx/>
              <a:buChar char="•"/>
            </a:pPr>
            <a:endParaRPr lang="en-GB" sz="2200"/>
          </a:p>
          <a:p>
            <a:endParaRPr lang="en-GB" sz="2200">
              <a:solidFill>
                <a:srgbClr val="0070C0"/>
              </a:solidFill>
              <a:latin typeface="Calibri" pitchFamily="34" charset="0"/>
            </a:endParaRPr>
          </a:p>
          <a:p>
            <a:endParaRPr lang="en-GB">
              <a:solidFill>
                <a:srgbClr val="0070C0"/>
              </a:solidFill>
              <a:latin typeface="Calibri" pitchFamily="34" charset="0"/>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5603"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25604" name="Picture 14" descr="Dorset CCG statutory logo"/>
          <p:cNvPicPr>
            <a:picLocks noChangeAspect="1" noChangeArrowheads="1"/>
          </p:cNvPicPr>
          <p:nvPr/>
        </p:nvPicPr>
        <p:blipFill>
          <a:blip r:embed="rId3"/>
          <a:srcRect/>
          <a:stretch>
            <a:fillRect/>
          </a:stretch>
        </p:blipFill>
        <p:spPr bwMode="auto">
          <a:xfrm>
            <a:off x="6443663" y="5661025"/>
            <a:ext cx="2160587" cy="561975"/>
          </a:xfrm>
          <a:prstGeom prst="rect">
            <a:avLst/>
          </a:prstGeom>
          <a:noFill/>
          <a:ln w="9525">
            <a:noFill/>
            <a:miter lim="800000"/>
            <a:headEnd/>
            <a:tailEnd/>
          </a:ln>
        </p:spPr>
      </p:pic>
      <p:pic>
        <p:nvPicPr>
          <p:cNvPr id="25605" name="Picture 15" descr="DCC logo"/>
          <p:cNvPicPr>
            <a:picLocks noChangeAspect="1" noChangeArrowheads="1"/>
          </p:cNvPicPr>
          <p:nvPr/>
        </p:nvPicPr>
        <p:blipFill>
          <a:blip r:embed="rId4"/>
          <a:srcRect/>
          <a:stretch>
            <a:fillRect/>
          </a:stretch>
        </p:blipFill>
        <p:spPr bwMode="auto">
          <a:xfrm>
            <a:off x="250825" y="5748338"/>
            <a:ext cx="1944688" cy="506412"/>
          </a:xfrm>
          <a:prstGeom prst="rect">
            <a:avLst/>
          </a:prstGeom>
          <a:noFill/>
          <a:ln w="9525">
            <a:noFill/>
            <a:miter lim="800000"/>
            <a:headEnd/>
            <a:tailEnd/>
          </a:ln>
        </p:spPr>
      </p:pic>
      <p:pic>
        <p:nvPicPr>
          <p:cNvPr id="25606" name="Picture 3" descr="Z:\DORSET CONFERENCE - MAY 2013\IMAGES AND LOGOS\Supporter Logos\links.jpg"/>
          <p:cNvPicPr>
            <a:picLocks noChangeAspect="1" noChangeArrowheads="1"/>
          </p:cNvPicPr>
          <p:nvPr/>
        </p:nvPicPr>
        <p:blipFill>
          <a:blip r:embed="rId5"/>
          <a:srcRect/>
          <a:stretch>
            <a:fillRect/>
          </a:stretch>
        </p:blipFill>
        <p:spPr bwMode="auto">
          <a:xfrm>
            <a:off x="755650" y="6308725"/>
            <a:ext cx="1046163" cy="334963"/>
          </a:xfrm>
          <a:prstGeom prst="rect">
            <a:avLst/>
          </a:prstGeom>
          <a:noFill/>
          <a:ln w="9525">
            <a:noFill/>
            <a:miter lim="800000"/>
            <a:headEnd/>
            <a:tailEnd/>
          </a:ln>
        </p:spPr>
      </p:pic>
      <p:pic>
        <p:nvPicPr>
          <p:cNvPr id="25607"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25608"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61050"/>
            <a:ext cx="512763" cy="276225"/>
          </a:xfrm>
          <a:prstGeom prst="rect">
            <a:avLst/>
          </a:prstGeom>
          <a:noFill/>
          <a:ln w="9525">
            <a:noFill/>
            <a:miter lim="800000"/>
            <a:headEnd/>
            <a:tailEnd/>
          </a:ln>
        </p:spPr>
      </p:pic>
      <p:pic>
        <p:nvPicPr>
          <p:cNvPr id="25609"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25610"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25611"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25612" name="Picture 4" descr="Z:\DORSET CONFERENCE - MAY 2013\IMAGES AND LOGOS\Supporter Logos\Royal Bournemouth and Christchurch Hospital.jpg"/>
          <p:cNvPicPr>
            <a:picLocks noChangeAspect="1" noChangeArrowheads="1"/>
          </p:cNvPicPr>
          <p:nvPr/>
        </p:nvPicPr>
        <p:blipFill>
          <a:blip r:embed="rId11"/>
          <a:srcRect/>
          <a:stretch>
            <a:fillRect/>
          </a:stretch>
        </p:blipFill>
        <p:spPr bwMode="auto">
          <a:xfrm>
            <a:off x="4716463" y="6381750"/>
            <a:ext cx="1698625" cy="258763"/>
          </a:xfrm>
          <a:prstGeom prst="rect">
            <a:avLst/>
          </a:prstGeom>
          <a:noFill/>
          <a:ln w="9525">
            <a:noFill/>
            <a:miter lim="800000"/>
            <a:headEnd/>
            <a:tailEnd/>
          </a:ln>
        </p:spPr>
      </p:pic>
      <p:pic>
        <p:nvPicPr>
          <p:cNvPr id="25613" name="Picture 2" descr="Z:\DORSET CONFERENCE - MAY 2013\IMAGES AND LOGOS\Supporter Logos\Dorset County Hospital.jpg"/>
          <p:cNvPicPr>
            <a:picLocks noChangeAspect="1" noChangeArrowheads="1"/>
          </p:cNvPicPr>
          <p:nvPr/>
        </p:nvPicPr>
        <p:blipFill>
          <a:blip r:embed="rId12"/>
          <a:srcRect/>
          <a:stretch>
            <a:fillRect/>
          </a:stretch>
        </p:blipFill>
        <p:spPr bwMode="auto">
          <a:xfrm>
            <a:off x="6877050" y="6381750"/>
            <a:ext cx="1668463" cy="238125"/>
          </a:xfrm>
          <a:prstGeom prst="rect">
            <a:avLst/>
          </a:prstGeom>
          <a:noFill/>
          <a:ln w="9525">
            <a:noFill/>
            <a:miter lim="800000"/>
            <a:headEnd/>
            <a:tailEnd/>
          </a:ln>
        </p:spPr>
      </p:pic>
      <p:pic>
        <p:nvPicPr>
          <p:cNvPr id="25614"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4"/>
          <p:cNvSpPr txBox="1">
            <a:spLocks noChangeArrowheads="1"/>
          </p:cNvSpPr>
          <p:nvPr/>
        </p:nvSpPr>
        <p:spPr bwMode="auto">
          <a:xfrm>
            <a:off x="611188" y="981075"/>
            <a:ext cx="7704137" cy="5553075"/>
          </a:xfrm>
          <a:prstGeom prst="rect">
            <a:avLst/>
          </a:prstGeom>
          <a:noFill/>
          <a:ln w="9525">
            <a:noFill/>
            <a:miter lim="800000"/>
            <a:headEnd/>
            <a:tailEnd/>
          </a:ln>
        </p:spPr>
        <p:txBody>
          <a:bodyPr>
            <a:spAutoFit/>
          </a:bodyPr>
          <a:lstStyle/>
          <a:p>
            <a:pPr algn="ctr"/>
            <a:r>
              <a:rPr lang="en-GB" sz="2800"/>
              <a:t>Facts about dehydration</a:t>
            </a:r>
          </a:p>
          <a:p>
            <a:pPr algn="ctr"/>
            <a:endParaRPr lang="en-GB" sz="1200"/>
          </a:p>
          <a:p>
            <a:pPr algn="ctr"/>
            <a:r>
              <a:rPr lang="en-GB"/>
              <a:t>Water is a basic nutrient and critical to human life, </a:t>
            </a:r>
          </a:p>
          <a:p>
            <a:pPr algn="ctr"/>
            <a:r>
              <a:rPr lang="en-GB"/>
              <a:t>drinking more water will bring many health benefits</a:t>
            </a:r>
          </a:p>
          <a:p>
            <a:pPr algn="ctr"/>
            <a:endParaRPr lang="en-GB" sz="1200"/>
          </a:p>
          <a:p>
            <a:pPr marL="623888" lvl="1" indent="-174625"/>
            <a:r>
              <a:rPr lang="en-GB" b="1"/>
              <a:t>Did you know:</a:t>
            </a:r>
          </a:p>
          <a:p>
            <a:pPr marL="623888" lvl="1" indent="-174625">
              <a:buFontTx/>
              <a:buChar char="•"/>
            </a:pPr>
            <a:r>
              <a:rPr lang="en-GB"/>
              <a:t>A third of people over 55 only drink one or two glasses of water per day</a:t>
            </a:r>
          </a:p>
          <a:p>
            <a:pPr marL="623888" lvl="1" indent="-174625">
              <a:buFontTx/>
              <a:buChar char="•"/>
            </a:pPr>
            <a:r>
              <a:rPr lang="en-GB"/>
              <a:t>In the same age group one in ten drink just one glass per day!</a:t>
            </a:r>
            <a:endParaRPr lang="en-GB" b="1"/>
          </a:p>
          <a:p>
            <a:pPr algn="ctr"/>
            <a:endParaRPr lang="en-GB"/>
          </a:p>
          <a:p>
            <a:r>
              <a:rPr lang="en-GB" b="1"/>
              <a:t>       The need to drink more increases:</a:t>
            </a:r>
          </a:p>
          <a:p>
            <a:pPr marL="623888" lvl="1" indent="-174625">
              <a:buFontTx/>
              <a:buChar char="•"/>
            </a:pPr>
            <a:r>
              <a:rPr lang="en-GB"/>
              <a:t>In hotter weather or in warm rooms</a:t>
            </a:r>
          </a:p>
          <a:p>
            <a:pPr marL="623888" lvl="1" indent="-174625">
              <a:buFontTx/>
              <a:buChar char="•"/>
            </a:pPr>
            <a:r>
              <a:rPr lang="en-GB"/>
              <a:t>With increased physical activity</a:t>
            </a:r>
          </a:p>
          <a:p>
            <a:pPr marL="623888" lvl="1" indent="-174625">
              <a:buFontTx/>
              <a:buChar char="•"/>
            </a:pPr>
            <a:r>
              <a:rPr lang="en-GB"/>
              <a:t>With diarrhoea or vomiting</a:t>
            </a:r>
          </a:p>
          <a:p>
            <a:pPr marL="623888" lvl="1" indent="-174625">
              <a:buFontTx/>
              <a:buChar char="•"/>
            </a:pPr>
            <a:r>
              <a:rPr lang="en-GB"/>
              <a:t>During a period of fasting</a:t>
            </a:r>
          </a:p>
          <a:p>
            <a:pPr marL="623888" lvl="1" indent="-174625">
              <a:buFontTx/>
              <a:buChar char="•"/>
            </a:pPr>
            <a:r>
              <a:rPr lang="en-GB"/>
              <a:t>If taking water tablets or laxatives</a:t>
            </a:r>
            <a:endParaRPr lang="en-GB" b="1"/>
          </a:p>
          <a:p>
            <a:endParaRPr lang="en-GB" b="1"/>
          </a:p>
          <a:p>
            <a:endParaRPr lang="en-GB"/>
          </a:p>
          <a:p>
            <a:endParaRPr lang="en-GB">
              <a:solidFill>
                <a:srgbClr val="0070C0"/>
              </a:solidFill>
              <a:latin typeface="Calibri" pitchFamily="34" charset="0"/>
            </a:endParaRPr>
          </a:p>
          <a:p>
            <a:endParaRPr lang="en-GB">
              <a:solidFill>
                <a:srgbClr val="0070C0"/>
              </a:solidFill>
              <a:latin typeface="Calibri" pitchFamily="34" charset="0"/>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7651"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27652" name="Picture 14" descr="Dorset CCG statutory logo"/>
          <p:cNvPicPr>
            <a:picLocks noChangeAspect="1" noChangeArrowheads="1"/>
          </p:cNvPicPr>
          <p:nvPr/>
        </p:nvPicPr>
        <p:blipFill>
          <a:blip r:embed="rId3"/>
          <a:srcRect/>
          <a:stretch>
            <a:fillRect/>
          </a:stretch>
        </p:blipFill>
        <p:spPr bwMode="auto">
          <a:xfrm>
            <a:off x="6443663" y="5661025"/>
            <a:ext cx="2160587" cy="561975"/>
          </a:xfrm>
          <a:prstGeom prst="rect">
            <a:avLst/>
          </a:prstGeom>
          <a:noFill/>
          <a:ln w="9525">
            <a:noFill/>
            <a:miter lim="800000"/>
            <a:headEnd/>
            <a:tailEnd/>
          </a:ln>
        </p:spPr>
      </p:pic>
      <p:pic>
        <p:nvPicPr>
          <p:cNvPr id="27653" name="Picture 15" descr="DCC logo"/>
          <p:cNvPicPr>
            <a:picLocks noChangeAspect="1" noChangeArrowheads="1"/>
          </p:cNvPicPr>
          <p:nvPr/>
        </p:nvPicPr>
        <p:blipFill>
          <a:blip r:embed="rId4"/>
          <a:srcRect/>
          <a:stretch>
            <a:fillRect/>
          </a:stretch>
        </p:blipFill>
        <p:spPr bwMode="auto">
          <a:xfrm>
            <a:off x="250825" y="5748338"/>
            <a:ext cx="1944688" cy="506412"/>
          </a:xfrm>
          <a:prstGeom prst="rect">
            <a:avLst/>
          </a:prstGeom>
          <a:noFill/>
          <a:ln w="9525">
            <a:noFill/>
            <a:miter lim="800000"/>
            <a:headEnd/>
            <a:tailEnd/>
          </a:ln>
        </p:spPr>
      </p:pic>
      <p:pic>
        <p:nvPicPr>
          <p:cNvPr id="27654" name="Picture 3" descr="Z:\DORSET CONFERENCE - MAY 2013\IMAGES AND LOGOS\Supporter Logos\links.jpg"/>
          <p:cNvPicPr>
            <a:picLocks noChangeAspect="1" noChangeArrowheads="1"/>
          </p:cNvPicPr>
          <p:nvPr/>
        </p:nvPicPr>
        <p:blipFill>
          <a:blip r:embed="rId5"/>
          <a:srcRect/>
          <a:stretch>
            <a:fillRect/>
          </a:stretch>
        </p:blipFill>
        <p:spPr bwMode="auto">
          <a:xfrm>
            <a:off x="755650" y="6308725"/>
            <a:ext cx="1046163" cy="334963"/>
          </a:xfrm>
          <a:prstGeom prst="rect">
            <a:avLst/>
          </a:prstGeom>
          <a:noFill/>
          <a:ln w="9525">
            <a:noFill/>
            <a:miter lim="800000"/>
            <a:headEnd/>
            <a:tailEnd/>
          </a:ln>
        </p:spPr>
      </p:pic>
      <p:pic>
        <p:nvPicPr>
          <p:cNvPr id="27655"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27656"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61050"/>
            <a:ext cx="512763" cy="276225"/>
          </a:xfrm>
          <a:prstGeom prst="rect">
            <a:avLst/>
          </a:prstGeom>
          <a:noFill/>
          <a:ln w="9525">
            <a:noFill/>
            <a:miter lim="800000"/>
            <a:headEnd/>
            <a:tailEnd/>
          </a:ln>
        </p:spPr>
      </p:pic>
      <p:pic>
        <p:nvPicPr>
          <p:cNvPr id="27657"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27658"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27659"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27660" name="Picture 4" descr="Z:\DORSET CONFERENCE - MAY 2013\IMAGES AND LOGOS\Supporter Logos\Royal Bournemouth and Christchurch Hospital.jpg"/>
          <p:cNvPicPr>
            <a:picLocks noChangeAspect="1" noChangeArrowheads="1"/>
          </p:cNvPicPr>
          <p:nvPr/>
        </p:nvPicPr>
        <p:blipFill>
          <a:blip r:embed="rId11"/>
          <a:srcRect/>
          <a:stretch>
            <a:fillRect/>
          </a:stretch>
        </p:blipFill>
        <p:spPr bwMode="auto">
          <a:xfrm>
            <a:off x="4716463" y="6381750"/>
            <a:ext cx="1698625" cy="258763"/>
          </a:xfrm>
          <a:prstGeom prst="rect">
            <a:avLst/>
          </a:prstGeom>
          <a:noFill/>
          <a:ln w="9525">
            <a:noFill/>
            <a:miter lim="800000"/>
            <a:headEnd/>
            <a:tailEnd/>
          </a:ln>
        </p:spPr>
      </p:pic>
      <p:pic>
        <p:nvPicPr>
          <p:cNvPr id="27661" name="Picture 2" descr="Z:\DORSET CONFERENCE - MAY 2013\IMAGES AND LOGOS\Supporter Logos\Dorset County Hospital.jpg"/>
          <p:cNvPicPr>
            <a:picLocks noChangeAspect="1" noChangeArrowheads="1"/>
          </p:cNvPicPr>
          <p:nvPr/>
        </p:nvPicPr>
        <p:blipFill>
          <a:blip r:embed="rId12"/>
          <a:srcRect/>
          <a:stretch>
            <a:fillRect/>
          </a:stretch>
        </p:blipFill>
        <p:spPr bwMode="auto">
          <a:xfrm>
            <a:off x="6877050" y="6381750"/>
            <a:ext cx="1668463" cy="238125"/>
          </a:xfrm>
          <a:prstGeom prst="rect">
            <a:avLst/>
          </a:prstGeom>
          <a:noFill/>
          <a:ln w="9525">
            <a:noFill/>
            <a:miter lim="800000"/>
            <a:headEnd/>
            <a:tailEnd/>
          </a:ln>
        </p:spPr>
      </p:pic>
      <p:pic>
        <p:nvPicPr>
          <p:cNvPr id="27662"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Box 4"/>
          <p:cNvSpPr txBox="1">
            <a:spLocks noChangeArrowheads="1"/>
          </p:cNvSpPr>
          <p:nvPr/>
        </p:nvSpPr>
        <p:spPr bwMode="auto">
          <a:xfrm>
            <a:off x="684213" y="1628775"/>
            <a:ext cx="7704137" cy="3081338"/>
          </a:xfrm>
          <a:prstGeom prst="rect">
            <a:avLst/>
          </a:prstGeom>
          <a:noFill/>
          <a:ln w="9525">
            <a:noFill/>
            <a:miter lim="800000"/>
            <a:headEnd/>
            <a:tailEnd/>
          </a:ln>
        </p:spPr>
        <p:txBody>
          <a:bodyPr>
            <a:spAutoFit/>
          </a:bodyPr>
          <a:lstStyle/>
          <a:p>
            <a:pPr algn="ctr"/>
            <a:r>
              <a:rPr lang="en-GB" sz="2800"/>
              <a:t>Common Myth</a:t>
            </a:r>
          </a:p>
          <a:p>
            <a:endParaRPr lang="en-GB"/>
          </a:p>
          <a:p>
            <a:endParaRPr lang="en-GB">
              <a:solidFill>
                <a:schemeClr val="tx2"/>
              </a:solidFill>
            </a:endParaRPr>
          </a:p>
          <a:p>
            <a:endParaRPr lang="en-GB">
              <a:solidFill>
                <a:schemeClr val="tx2"/>
              </a:solidFill>
            </a:endParaRPr>
          </a:p>
          <a:p>
            <a:pPr algn="ctr"/>
            <a:r>
              <a:rPr lang="en-GB" sz="2000"/>
              <a:t>If you have a bladder problem, restricting your water intake will NOT work, it will probably make it worse!</a:t>
            </a:r>
          </a:p>
          <a:p>
            <a:endParaRPr lang="en-GB" sz="2000"/>
          </a:p>
          <a:p>
            <a:endParaRPr lang="en-GB"/>
          </a:p>
          <a:p>
            <a:endParaRPr lang="en-GB">
              <a:solidFill>
                <a:srgbClr val="0070C0"/>
              </a:solidFill>
              <a:latin typeface="Calibri" pitchFamily="34" charset="0"/>
            </a:endParaRPr>
          </a:p>
          <a:p>
            <a:endParaRPr lang="en-GB">
              <a:solidFill>
                <a:srgbClr val="0070C0"/>
              </a:solidFill>
              <a:latin typeface="Calibri" pitchFamily="34" charset="0"/>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9699"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29700" name="Picture 14" descr="Dorset CCG statutory logo"/>
          <p:cNvPicPr>
            <a:picLocks noChangeAspect="1" noChangeArrowheads="1"/>
          </p:cNvPicPr>
          <p:nvPr/>
        </p:nvPicPr>
        <p:blipFill>
          <a:blip r:embed="rId3"/>
          <a:srcRect/>
          <a:stretch>
            <a:fillRect/>
          </a:stretch>
        </p:blipFill>
        <p:spPr bwMode="auto">
          <a:xfrm>
            <a:off x="6443663" y="5661025"/>
            <a:ext cx="2160587" cy="561975"/>
          </a:xfrm>
          <a:prstGeom prst="rect">
            <a:avLst/>
          </a:prstGeom>
          <a:noFill/>
          <a:ln w="9525">
            <a:noFill/>
            <a:miter lim="800000"/>
            <a:headEnd/>
            <a:tailEnd/>
          </a:ln>
        </p:spPr>
      </p:pic>
      <p:pic>
        <p:nvPicPr>
          <p:cNvPr id="29701" name="Picture 15" descr="DCC logo"/>
          <p:cNvPicPr>
            <a:picLocks noChangeAspect="1" noChangeArrowheads="1"/>
          </p:cNvPicPr>
          <p:nvPr/>
        </p:nvPicPr>
        <p:blipFill>
          <a:blip r:embed="rId4"/>
          <a:srcRect/>
          <a:stretch>
            <a:fillRect/>
          </a:stretch>
        </p:blipFill>
        <p:spPr bwMode="auto">
          <a:xfrm>
            <a:off x="250825" y="5748338"/>
            <a:ext cx="1944688" cy="506412"/>
          </a:xfrm>
          <a:prstGeom prst="rect">
            <a:avLst/>
          </a:prstGeom>
          <a:noFill/>
          <a:ln w="9525">
            <a:noFill/>
            <a:miter lim="800000"/>
            <a:headEnd/>
            <a:tailEnd/>
          </a:ln>
        </p:spPr>
      </p:pic>
      <p:pic>
        <p:nvPicPr>
          <p:cNvPr id="29702" name="Picture 3" descr="Z:\DORSET CONFERENCE - MAY 2013\IMAGES AND LOGOS\Supporter Logos\links.jpg"/>
          <p:cNvPicPr>
            <a:picLocks noChangeAspect="1" noChangeArrowheads="1"/>
          </p:cNvPicPr>
          <p:nvPr/>
        </p:nvPicPr>
        <p:blipFill>
          <a:blip r:embed="rId5"/>
          <a:srcRect/>
          <a:stretch>
            <a:fillRect/>
          </a:stretch>
        </p:blipFill>
        <p:spPr bwMode="auto">
          <a:xfrm>
            <a:off x="755650" y="6308725"/>
            <a:ext cx="1046163" cy="334963"/>
          </a:xfrm>
          <a:prstGeom prst="rect">
            <a:avLst/>
          </a:prstGeom>
          <a:noFill/>
          <a:ln w="9525">
            <a:noFill/>
            <a:miter lim="800000"/>
            <a:headEnd/>
            <a:tailEnd/>
          </a:ln>
        </p:spPr>
      </p:pic>
      <p:pic>
        <p:nvPicPr>
          <p:cNvPr id="29703"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29704"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61050"/>
            <a:ext cx="512763" cy="276225"/>
          </a:xfrm>
          <a:prstGeom prst="rect">
            <a:avLst/>
          </a:prstGeom>
          <a:noFill/>
          <a:ln w="9525">
            <a:noFill/>
            <a:miter lim="800000"/>
            <a:headEnd/>
            <a:tailEnd/>
          </a:ln>
        </p:spPr>
      </p:pic>
      <p:pic>
        <p:nvPicPr>
          <p:cNvPr id="29705"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29706"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29707"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29708" name="Picture 4" descr="Z:\DORSET CONFERENCE - MAY 2013\IMAGES AND LOGOS\Supporter Logos\Royal Bournemouth and Christchurch Hospital.jpg"/>
          <p:cNvPicPr>
            <a:picLocks noChangeAspect="1" noChangeArrowheads="1"/>
          </p:cNvPicPr>
          <p:nvPr/>
        </p:nvPicPr>
        <p:blipFill>
          <a:blip r:embed="rId11"/>
          <a:srcRect/>
          <a:stretch>
            <a:fillRect/>
          </a:stretch>
        </p:blipFill>
        <p:spPr bwMode="auto">
          <a:xfrm>
            <a:off x="4716463" y="6381750"/>
            <a:ext cx="1698625" cy="258763"/>
          </a:xfrm>
          <a:prstGeom prst="rect">
            <a:avLst/>
          </a:prstGeom>
          <a:noFill/>
          <a:ln w="9525">
            <a:noFill/>
            <a:miter lim="800000"/>
            <a:headEnd/>
            <a:tailEnd/>
          </a:ln>
        </p:spPr>
      </p:pic>
      <p:pic>
        <p:nvPicPr>
          <p:cNvPr id="29709" name="Picture 2" descr="Z:\DORSET CONFERENCE - MAY 2013\IMAGES AND LOGOS\Supporter Logos\Dorset County Hospital.jpg"/>
          <p:cNvPicPr>
            <a:picLocks noChangeAspect="1" noChangeArrowheads="1"/>
          </p:cNvPicPr>
          <p:nvPr/>
        </p:nvPicPr>
        <p:blipFill>
          <a:blip r:embed="rId12"/>
          <a:srcRect/>
          <a:stretch>
            <a:fillRect/>
          </a:stretch>
        </p:blipFill>
        <p:spPr bwMode="auto">
          <a:xfrm>
            <a:off x="6877050" y="6381750"/>
            <a:ext cx="1668463" cy="238125"/>
          </a:xfrm>
          <a:prstGeom prst="rect">
            <a:avLst/>
          </a:prstGeom>
          <a:noFill/>
          <a:ln w="9525">
            <a:noFill/>
            <a:miter lim="800000"/>
            <a:headEnd/>
            <a:tailEnd/>
          </a:ln>
        </p:spPr>
      </p:pic>
      <p:pic>
        <p:nvPicPr>
          <p:cNvPr id="29710"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Box 4"/>
          <p:cNvSpPr txBox="1">
            <a:spLocks noChangeArrowheads="1"/>
          </p:cNvSpPr>
          <p:nvPr/>
        </p:nvSpPr>
        <p:spPr bwMode="auto">
          <a:xfrm>
            <a:off x="684213" y="1125538"/>
            <a:ext cx="7704137" cy="4638675"/>
          </a:xfrm>
          <a:prstGeom prst="rect">
            <a:avLst/>
          </a:prstGeom>
          <a:noFill/>
          <a:ln w="9525">
            <a:noFill/>
            <a:miter lim="800000"/>
            <a:headEnd/>
            <a:tailEnd/>
          </a:ln>
        </p:spPr>
        <p:txBody>
          <a:bodyPr>
            <a:spAutoFit/>
          </a:bodyPr>
          <a:lstStyle/>
          <a:p>
            <a:pPr algn="ctr"/>
            <a:r>
              <a:rPr lang="en-GB" sz="2800"/>
              <a:t>Drinking plenty of water can improve your health.  It can:</a:t>
            </a:r>
            <a:endParaRPr lang="en-GB"/>
          </a:p>
          <a:p>
            <a:endParaRPr lang="en-GB" sz="800"/>
          </a:p>
          <a:p>
            <a:pPr marL="742950" lvl="1" indent="-285750">
              <a:buFontTx/>
              <a:buChar char="•"/>
            </a:pPr>
            <a:r>
              <a:rPr lang="en-GB"/>
              <a:t>Reduce confusion and subsequent risk of falls &amp; fractures</a:t>
            </a:r>
          </a:p>
          <a:p>
            <a:pPr marL="742950" lvl="1" indent="-285750">
              <a:buFontTx/>
              <a:buChar char="•"/>
            </a:pPr>
            <a:r>
              <a:rPr lang="en-GB"/>
              <a:t>Reduce headaches</a:t>
            </a:r>
          </a:p>
          <a:p>
            <a:pPr marL="742950" lvl="1" indent="-285750">
              <a:buFontTx/>
              <a:buChar char="•"/>
            </a:pPr>
            <a:r>
              <a:rPr lang="en-GB"/>
              <a:t>Ease constipation</a:t>
            </a:r>
          </a:p>
          <a:p>
            <a:pPr marL="742950" lvl="1" indent="-285750">
              <a:buFontTx/>
              <a:buChar char="•"/>
            </a:pPr>
            <a:r>
              <a:rPr lang="en-GB"/>
              <a:t>Reduce risks of urinary tract infections</a:t>
            </a:r>
          </a:p>
          <a:p>
            <a:pPr marL="742950" lvl="1" indent="-285750">
              <a:buFontTx/>
              <a:buChar char="•"/>
            </a:pPr>
            <a:r>
              <a:rPr lang="en-GB"/>
              <a:t>Reduce bladder irritation caused by fizzy drinks, caffeine and alcohol</a:t>
            </a:r>
          </a:p>
          <a:p>
            <a:pPr marL="742950" lvl="1" indent="-285750">
              <a:buFontTx/>
              <a:buChar char="•"/>
            </a:pPr>
            <a:r>
              <a:rPr lang="en-GB"/>
              <a:t>Improve blood pressure</a:t>
            </a:r>
          </a:p>
          <a:p>
            <a:pPr marL="742950" lvl="1" indent="-285750">
              <a:buFontTx/>
              <a:buChar char="•"/>
            </a:pPr>
            <a:r>
              <a:rPr lang="en-GB"/>
              <a:t>Improve skin suppleness</a:t>
            </a:r>
          </a:p>
          <a:p>
            <a:pPr marL="742950" lvl="1" indent="-285750">
              <a:buFontTx/>
              <a:buChar char="•"/>
            </a:pPr>
            <a:r>
              <a:rPr lang="en-GB"/>
              <a:t>Protect your teeth and gums</a:t>
            </a:r>
          </a:p>
          <a:p>
            <a:pPr marL="742950" lvl="1" indent="-285750">
              <a:buFontTx/>
              <a:buChar char="•"/>
            </a:pPr>
            <a:r>
              <a:rPr lang="en-GB"/>
              <a:t>Help you sleep better</a:t>
            </a:r>
          </a:p>
          <a:p>
            <a:endParaRPr lang="en-GB">
              <a:solidFill>
                <a:srgbClr val="0070C0"/>
              </a:solidFill>
            </a:endParaRPr>
          </a:p>
          <a:p>
            <a:endParaRPr lang="en-GB">
              <a:solidFill>
                <a:srgbClr val="0070C0"/>
              </a:solidFill>
              <a:latin typeface="Calibri" pitchFamily="34" charset="0"/>
            </a:endParaRPr>
          </a:p>
          <a:p>
            <a:endParaRPr lang="en-GB">
              <a:solidFill>
                <a:srgbClr val="0070C0"/>
              </a:solidFill>
              <a:latin typeface="Calibri" pitchFamily="34" charset="0"/>
            </a:endParaRPr>
          </a:p>
        </p:txBody>
      </p:sp>
      <p:cxnSp>
        <p:nvCxnSpPr>
          <p:cNvPr id="4" name="Straight Connector 3"/>
          <p:cNvCxnSpPr/>
          <p:nvPr/>
        </p:nvCxnSpPr>
        <p:spPr>
          <a:xfrm>
            <a:off x="144463" y="5445125"/>
            <a:ext cx="878363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1747" name="TextBox 4"/>
          <p:cNvSpPr txBox="1">
            <a:spLocks noChangeArrowheads="1"/>
          </p:cNvSpPr>
          <p:nvPr/>
        </p:nvSpPr>
        <p:spPr bwMode="auto">
          <a:xfrm>
            <a:off x="88900" y="5449888"/>
            <a:ext cx="7704138" cy="554037"/>
          </a:xfrm>
          <a:prstGeom prst="rect">
            <a:avLst/>
          </a:prstGeom>
          <a:noFill/>
          <a:ln w="9525">
            <a:noFill/>
            <a:miter lim="800000"/>
            <a:headEnd/>
            <a:tailEnd/>
          </a:ln>
        </p:spPr>
        <p:txBody>
          <a:bodyPr>
            <a:spAutoFit/>
          </a:bodyPr>
          <a:lstStyle/>
          <a:p>
            <a:r>
              <a:rPr lang="en-GB" sz="1100">
                <a:solidFill>
                  <a:srgbClr val="0070C0"/>
                </a:solidFill>
                <a:latin typeface="Calibri" pitchFamily="34" charset="0"/>
              </a:rPr>
              <a:t>Dorset's</a:t>
            </a:r>
            <a:r>
              <a:rPr lang="en-GB" sz="1100" b="1"/>
              <a:t> </a:t>
            </a:r>
            <a:r>
              <a:rPr lang="en-GB" sz="1100">
                <a:solidFill>
                  <a:srgbClr val="0070C0"/>
                </a:solidFill>
                <a:latin typeface="Calibri" pitchFamily="34" charset="0"/>
              </a:rPr>
              <a:t>Nutritional Care Strategy for Adults supported by: </a:t>
            </a:r>
          </a:p>
          <a:p>
            <a:endParaRPr lang="en-GB">
              <a:solidFill>
                <a:srgbClr val="0070C0"/>
              </a:solidFill>
              <a:latin typeface="Calibri" pitchFamily="34" charset="0"/>
            </a:endParaRPr>
          </a:p>
        </p:txBody>
      </p:sp>
      <p:pic>
        <p:nvPicPr>
          <p:cNvPr id="31748" name="Picture 14" descr="Dorset CCG statutory logo"/>
          <p:cNvPicPr>
            <a:picLocks noChangeAspect="1" noChangeArrowheads="1"/>
          </p:cNvPicPr>
          <p:nvPr/>
        </p:nvPicPr>
        <p:blipFill>
          <a:blip r:embed="rId3"/>
          <a:srcRect/>
          <a:stretch>
            <a:fillRect/>
          </a:stretch>
        </p:blipFill>
        <p:spPr bwMode="auto">
          <a:xfrm>
            <a:off x="6443663" y="5661025"/>
            <a:ext cx="2160587" cy="561975"/>
          </a:xfrm>
          <a:prstGeom prst="rect">
            <a:avLst/>
          </a:prstGeom>
          <a:noFill/>
          <a:ln w="9525">
            <a:noFill/>
            <a:miter lim="800000"/>
            <a:headEnd/>
            <a:tailEnd/>
          </a:ln>
        </p:spPr>
      </p:pic>
      <p:pic>
        <p:nvPicPr>
          <p:cNvPr id="31749" name="Picture 15" descr="DCC logo"/>
          <p:cNvPicPr>
            <a:picLocks noChangeAspect="1" noChangeArrowheads="1"/>
          </p:cNvPicPr>
          <p:nvPr/>
        </p:nvPicPr>
        <p:blipFill>
          <a:blip r:embed="rId4"/>
          <a:srcRect/>
          <a:stretch>
            <a:fillRect/>
          </a:stretch>
        </p:blipFill>
        <p:spPr bwMode="auto">
          <a:xfrm>
            <a:off x="250825" y="5748338"/>
            <a:ext cx="1944688" cy="506412"/>
          </a:xfrm>
          <a:prstGeom prst="rect">
            <a:avLst/>
          </a:prstGeom>
          <a:noFill/>
          <a:ln w="9525">
            <a:noFill/>
            <a:miter lim="800000"/>
            <a:headEnd/>
            <a:tailEnd/>
          </a:ln>
        </p:spPr>
      </p:pic>
      <p:pic>
        <p:nvPicPr>
          <p:cNvPr id="31750" name="Picture 3" descr="Z:\DORSET CONFERENCE - MAY 2013\IMAGES AND LOGOS\Supporter Logos\links.jpg"/>
          <p:cNvPicPr>
            <a:picLocks noChangeAspect="1" noChangeArrowheads="1"/>
          </p:cNvPicPr>
          <p:nvPr/>
        </p:nvPicPr>
        <p:blipFill>
          <a:blip r:embed="rId5"/>
          <a:srcRect/>
          <a:stretch>
            <a:fillRect/>
          </a:stretch>
        </p:blipFill>
        <p:spPr bwMode="auto">
          <a:xfrm>
            <a:off x="755650" y="6308725"/>
            <a:ext cx="1046163" cy="334963"/>
          </a:xfrm>
          <a:prstGeom prst="rect">
            <a:avLst/>
          </a:prstGeom>
          <a:noFill/>
          <a:ln w="9525">
            <a:noFill/>
            <a:miter lim="800000"/>
            <a:headEnd/>
            <a:tailEnd/>
          </a:ln>
        </p:spPr>
      </p:pic>
      <p:pic>
        <p:nvPicPr>
          <p:cNvPr id="31751" name="Picture 5" descr="Z:\DORSET CONFERENCE - MAY 2013\IMAGES AND LOGOS\Supporter Logos\christchurch and east dorset council.jpg"/>
          <p:cNvPicPr>
            <a:picLocks noChangeAspect="1" noChangeArrowheads="1"/>
          </p:cNvPicPr>
          <p:nvPr/>
        </p:nvPicPr>
        <p:blipFill>
          <a:blip r:embed="rId6"/>
          <a:srcRect/>
          <a:stretch>
            <a:fillRect/>
          </a:stretch>
        </p:blipFill>
        <p:spPr bwMode="auto">
          <a:xfrm>
            <a:off x="2555875" y="6381750"/>
            <a:ext cx="1341438" cy="309563"/>
          </a:xfrm>
          <a:prstGeom prst="rect">
            <a:avLst/>
          </a:prstGeom>
          <a:noFill/>
          <a:ln w="9525">
            <a:noFill/>
            <a:miter lim="800000"/>
            <a:headEnd/>
            <a:tailEnd/>
          </a:ln>
        </p:spPr>
      </p:pic>
      <p:pic>
        <p:nvPicPr>
          <p:cNvPr id="31752" name="Picture 6" descr="Z:\DORSET CONFERENCE - MAY 2013\IMAGES AND LOGOS\Supporter Logos\st johns ambulance.jpg"/>
          <p:cNvPicPr>
            <a:picLocks noChangeAspect="1" noChangeArrowheads="1"/>
          </p:cNvPicPr>
          <p:nvPr/>
        </p:nvPicPr>
        <p:blipFill>
          <a:blip r:embed="rId7"/>
          <a:srcRect/>
          <a:stretch>
            <a:fillRect/>
          </a:stretch>
        </p:blipFill>
        <p:spPr bwMode="auto">
          <a:xfrm>
            <a:off x="2695575" y="5861050"/>
            <a:ext cx="512763" cy="276225"/>
          </a:xfrm>
          <a:prstGeom prst="rect">
            <a:avLst/>
          </a:prstGeom>
          <a:noFill/>
          <a:ln w="9525">
            <a:noFill/>
            <a:miter lim="800000"/>
            <a:headEnd/>
            <a:tailEnd/>
          </a:ln>
        </p:spPr>
      </p:pic>
      <p:pic>
        <p:nvPicPr>
          <p:cNvPr id="31753" name="Picture 7" descr="Z:\DORSET CONFERENCE - MAY 2013\IMAGES AND LOGOS\Supporter Logos\Dorset Fiftyplus.jpg"/>
          <p:cNvPicPr>
            <a:picLocks noChangeAspect="1" noChangeArrowheads="1"/>
          </p:cNvPicPr>
          <p:nvPr/>
        </p:nvPicPr>
        <p:blipFill>
          <a:blip r:embed="rId8"/>
          <a:srcRect/>
          <a:stretch>
            <a:fillRect/>
          </a:stretch>
        </p:blipFill>
        <p:spPr bwMode="auto">
          <a:xfrm>
            <a:off x="3708400" y="5816600"/>
            <a:ext cx="393700" cy="331788"/>
          </a:xfrm>
          <a:prstGeom prst="rect">
            <a:avLst/>
          </a:prstGeom>
          <a:noFill/>
          <a:ln w="9525">
            <a:noFill/>
            <a:miter lim="800000"/>
            <a:headEnd/>
            <a:tailEnd/>
          </a:ln>
        </p:spPr>
      </p:pic>
      <p:pic>
        <p:nvPicPr>
          <p:cNvPr id="31754" name="Picture 8" descr="Z:\DORSET CONFERENCE - MAY 2013\IMAGES AND LOGOS\Supporter Logos\Age UK Dorchester.jpg"/>
          <p:cNvPicPr>
            <a:picLocks noChangeAspect="1" noChangeArrowheads="1"/>
          </p:cNvPicPr>
          <p:nvPr/>
        </p:nvPicPr>
        <p:blipFill>
          <a:blip r:embed="rId9"/>
          <a:srcRect/>
          <a:stretch>
            <a:fillRect/>
          </a:stretch>
        </p:blipFill>
        <p:spPr bwMode="auto">
          <a:xfrm>
            <a:off x="4356100" y="5805488"/>
            <a:ext cx="844550" cy="373062"/>
          </a:xfrm>
          <a:prstGeom prst="rect">
            <a:avLst/>
          </a:prstGeom>
          <a:noFill/>
          <a:ln w="9525">
            <a:noFill/>
            <a:miter lim="800000"/>
            <a:headEnd/>
            <a:tailEnd/>
          </a:ln>
        </p:spPr>
      </p:pic>
      <p:pic>
        <p:nvPicPr>
          <p:cNvPr id="31755" name="Picture 9" descr="Z:\DORSET CONFERENCE - MAY 2013\IMAGES AND LOGOS\Supporter Logos\dorset partnership.jpg"/>
          <p:cNvPicPr>
            <a:picLocks noChangeAspect="1" noChangeArrowheads="1"/>
          </p:cNvPicPr>
          <p:nvPr/>
        </p:nvPicPr>
        <p:blipFill>
          <a:blip r:embed="rId10"/>
          <a:srcRect/>
          <a:stretch>
            <a:fillRect/>
          </a:stretch>
        </p:blipFill>
        <p:spPr bwMode="auto">
          <a:xfrm>
            <a:off x="5580063" y="5805488"/>
            <a:ext cx="441325" cy="385762"/>
          </a:xfrm>
          <a:prstGeom prst="rect">
            <a:avLst/>
          </a:prstGeom>
          <a:noFill/>
          <a:ln w="9525">
            <a:noFill/>
            <a:miter lim="800000"/>
            <a:headEnd/>
            <a:tailEnd/>
          </a:ln>
        </p:spPr>
      </p:pic>
      <p:pic>
        <p:nvPicPr>
          <p:cNvPr id="31756" name="Picture 4" descr="Z:\DORSET CONFERENCE - MAY 2013\IMAGES AND LOGOS\Supporter Logos\Royal Bournemouth and Christchurch Hospital.jpg"/>
          <p:cNvPicPr>
            <a:picLocks noChangeAspect="1" noChangeArrowheads="1"/>
          </p:cNvPicPr>
          <p:nvPr/>
        </p:nvPicPr>
        <p:blipFill>
          <a:blip r:embed="rId11"/>
          <a:srcRect/>
          <a:stretch>
            <a:fillRect/>
          </a:stretch>
        </p:blipFill>
        <p:spPr bwMode="auto">
          <a:xfrm>
            <a:off x="4716463" y="6381750"/>
            <a:ext cx="1698625" cy="258763"/>
          </a:xfrm>
          <a:prstGeom prst="rect">
            <a:avLst/>
          </a:prstGeom>
          <a:noFill/>
          <a:ln w="9525">
            <a:noFill/>
            <a:miter lim="800000"/>
            <a:headEnd/>
            <a:tailEnd/>
          </a:ln>
        </p:spPr>
      </p:pic>
      <p:pic>
        <p:nvPicPr>
          <p:cNvPr id="31757" name="Picture 2" descr="Z:\DORSET CONFERENCE - MAY 2013\IMAGES AND LOGOS\Supporter Logos\Dorset County Hospital.jpg"/>
          <p:cNvPicPr>
            <a:picLocks noChangeAspect="1" noChangeArrowheads="1"/>
          </p:cNvPicPr>
          <p:nvPr/>
        </p:nvPicPr>
        <p:blipFill>
          <a:blip r:embed="rId12"/>
          <a:srcRect/>
          <a:stretch>
            <a:fillRect/>
          </a:stretch>
        </p:blipFill>
        <p:spPr bwMode="auto">
          <a:xfrm>
            <a:off x="6877050" y="6381750"/>
            <a:ext cx="1668463" cy="238125"/>
          </a:xfrm>
          <a:prstGeom prst="rect">
            <a:avLst/>
          </a:prstGeom>
          <a:noFill/>
          <a:ln w="9525">
            <a:noFill/>
            <a:miter lim="800000"/>
            <a:headEnd/>
            <a:tailEnd/>
          </a:ln>
        </p:spPr>
      </p:pic>
      <p:pic>
        <p:nvPicPr>
          <p:cNvPr id="31758" name="Picture 2" descr="Z:\DORSET CONFERENCE - MAY 2013\AV\Templates\Slide Header Banner 2013.JPG"/>
          <p:cNvPicPr>
            <a:picLocks noChangeAspect="1" noChangeArrowheads="1"/>
          </p:cNvPicPr>
          <p:nvPr/>
        </p:nvPicPr>
        <p:blipFill>
          <a:blip r:embed="rId13"/>
          <a:srcRect t="10768" r="49500" b="29826"/>
          <a:stretch>
            <a:fillRect/>
          </a:stretch>
        </p:blipFill>
        <p:spPr bwMode="auto">
          <a:xfrm>
            <a:off x="2268538" y="188913"/>
            <a:ext cx="4618037" cy="9144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TotalTime>
  <Words>2170</Words>
  <Application>Microsoft Office PowerPoint</Application>
  <PresentationFormat>On-screen Show (4:3)</PresentationFormat>
  <Paragraphs>284</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Lara Monahan</dc:creator>
  <cp:lastModifiedBy>Michelle Walters</cp:lastModifiedBy>
  <cp:revision>50</cp:revision>
  <dcterms:created xsi:type="dcterms:W3CDTF">2013-05-22T09:02:45Z</dcterms:created>
  <dcterms:modified xsi:type="dcterms:W3CDTF">2019-03-06T11:38:03Z</dcterms:modified>
</cp:coreProperties>
</file>