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24" r:id="rId5"/>
    <p:sldId id="327" r:id="rId6"/>
    <p:sldId id="328" r:id="rId7"/>
    <p:sldId id="329" r:id="rId8"/>
    <p:sldId id="331" r:id="rId9"/>
    <p:sldId id="335" r:id="rId10"/>
    <p:sldId id="332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6370" autoAdjust="0"/>
  </p:normalViewPr>
  <p:slideViewPr>
    <p:cSldViewPr snapToGrid="0">
      <p:cViewPr varScale="1">
        <p:scale>
          <a:sx n="60" d="100"/>
          <a:sy n="60" d="100"/>
        </p:scale>
        <p:origin x="93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3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3B21F-19AE-46C7-AA55-E53AFE5E4203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A11B0-4148-4253-ADB6-9A3E1EEA82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979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A11B0-4148-4253-ADB6-9A3E1EEA82DB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998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08194-AA2B-4EE8-9A92-94799E4D5A95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36BD-92A2-406C-8797-1E0964155A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71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89667" y="6211902"/>
            <a:ext cx="8442489" cy="35069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400" dirty="0">
                <a:solidFill>
                  <a:srgbClr val="C00000"/>
                </a:solidFill>
              </a:rPr>
              <a:t>DiSC</a:t>
            </a:r>
            <a:r>
              <a:rPr lang="en-GB" dirty="0"/>
              <a:t> Dorset Information Sharing Charter – On behalf of the Pan Dorset Information Governance Group</a:t>
            </a:r>
          </a:p>
        </p:txBody>
      </p:sp>
    </p:spTree>
    <p:extLst>
      <p:ext uri="{BB962C8B-B14F-4D97-AF65-F5344CB8AC3E}">
        <p14:creationId xmlns:p14="http://schemas.microsoft.com/office/powerpoint/2010/main" val="17015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  <a:prstGeom prst="rect">
            <a:avLst/>
          </a:prstGeom>
        </p:spPr>
        <p:txBody>
          <a:bodyPr lIns="108849" tIns="54424" rIns="108849" bIns="544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917" y="2017713"/>
            <a:ext cx="10363200" cy="4114800"/>
          </a:xfrm>
          <a:prstGeom prst="rect">
            <a:avLst/>
          </a:prstGeom>
        </p:spPr>
        <p:txBody>
          <a:bodyPr lIns="108849" tIns="54424" rIns="108849" bIns="544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1218903" y="6324452"/>
            <a:ext cx="2540496" cy="457646"/>
          </a:xfrm>
          <a:prstGeom prst="rect">
            <a:avLst/>
          </a:prstGeom>
        </p:spPr>
        <p:txBody>
          <a:bodyPr lIns="108849" tIns="54424" rIns="108849" bIns="54424"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0797" y="6324452"/>
            <a:ext cx="3860602" cy="457646"/>
          </a:xfrm>
          <a:prstGeom prst="rect">
            <a:avLst/>
          </a:prstGeom>
        </p:spPr>
        <p:txBody>
          <a:bodyPr lIns="108849" tIns="54424" rIns="108849" bIns="54424"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42797" y="6324452"/>
            <a:ext cx="2539008" cy="457646"/>
          </a:xfrm>
          <a:prstGeom prst="rect">
            <a:avLst/>
          </a:prstGeom>
        </p:spPr>
        <p:txBody>
          <a:bodyPr lIns="108849" tIns="54424" rIns="108849" bIns="54424"/>
          <a:lstStyle>
            <a:lvl1pPr>
              <a:defRPr/>
            </a:lvl1pPr>
          </a:lstStyle>
          <a:p>
            <a:pPr>
              <a:defRPr/>
            </a:pPr>
            <a:fld id="{514096D8-7E29-44A9-BE60-154B5FB7FAC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94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08194-AA2B-4EE8-9A92-94799E4D5A95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336BD-92A2-406C-8797-1E0964155A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69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orsetforyou.com/disc-member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teve.howes@dorsetccg.nhs.uk" TargetMode="External"/><Relationship Id="rId5" Type="http://schemas.openxmlformats.org/officeDocument/2006/relationships/hyperlink" Target="mailto:h.j.cheleda@dorsetcc.gov.uk" TargetMode="External"/><Relationship Id="rId4" Type="http://schemas.openxmlformats.org/officeDocument/2006/relationships/hyperlink" Target="http://www.dorsetforyou.com/disc-member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790" y="297886"/>
            <a:ext cx="1492413" cy="1723737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560196"/>
              </p:ext>
            </p:extLst>
          </p:nvPr>
        </p:nvGraphicFramePr>
        <p:xfrm>
          <a:off x="2787588" y="729292"/>
          <a:ext cx="7906079" cy="7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6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9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8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13234" y="2110906"/>
            <a:ext cx="95428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Practice Engagement with the  </a:t>
            </a:r>
          </a:p>
          <a:p>
            <a:pPr algn="ctr"/>
            <a:r>
              <a:rPr lang="en-GB" sz="4000" dirty="0"/>
              <a:t>PISA (Personal Information Sharing Agreement)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56" y="449042"/>
            <a:ext cx="2084832" cy="113287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89667" y="6211902"/>
            <a:ext cx="8442489" cy="35069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400" dirty="0">
                <a:solidFill>
                  <a:srgbClr val="C00000"/>
                </a:solidFill>
              </a:rPr>
              <a:t>DiSC</a:t>
            </a:r>
            <a:r>
              <a:rPr lang="en-GB" dirty="0"/>
              <a:t> Dorset Information Sharing Charter – On behalf of the Pan Dorset Information Governance Group</a:t>
            </a:r>
          </a:p>
        </p:txBody>
      </p:sp>
    </p:spTree>
    <p:extLst>
      <p:ext uri="{BB962C8B-B14F-4D97-AF65-F5344CB8AC3E}">
        <p14:creationId xmlns:p14="http://schemas.microsoft.com/office/powerpoint/2010/main" val="304004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790" y="297886"/>
            <a:ext cx="1492413" cy="1723737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787588" y="729292"/>
          <a:ext cx="7906079" cy="7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6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9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8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61809" y="2409274"/>
            <a:ext cx="9542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56" y="449042"/>
            <a:ext cx="2084832" cy="113287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89667" y="6211902"/>
            <a:ext cx="8442489" cy="35069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400" dirty="0">
                <a:solidFill>
                  <a:srgbClr val="C00000"/>
                </a:solidFill>
              </a:rPr>
              <a:t>DiSC</a:t>
            </a:r>
            <a:r>
              <a:rPr lang="en-GB" dirty="0"/>
              <a:t> Dorset Information Sharing Charter – On behalf of the Pan Dorset Information Governance Group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8990" y="1717483"/>
            <a:ext cx="998738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 was Initiated by Better Together programme 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Improve information sharing for patients, residents and service users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Ensure a collaborative approach with an overarching governance and quality assurance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Widen membership to include GPs, 3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sector and emergency services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Currently </a:t>
            </a:r>
            <a:r>
              <a:rPr lang="en-GB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over 100 members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Core Members – Local Authorities, NHS Trusts, Blue Light Services,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GP Practices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Voluntary Services </a:t>
            </a:r>
          </a:p>
          <a:p>
            <a:pPr algn="ctr"/>
            <a:endParaRPr lang="en-GB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</a:t>
            </a:r>
            <a:r>
              <a:rPr lang="en-GB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launched January 2016 endorsed by the ICO and fully supported across Dorset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35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790" y="297886"/>
            <a:ext cx="1492413" cy="1723737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787588" y="729292"/>
          <a:ext cx="7906079" cy="7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6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9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8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61809" y="2409274"/>
            <a:ext cx="9542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56" y="449042"/>
            <a:ext cx="2084832" cy="113287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89667" y="6211902"/>
            <a:ext cx="8442489" cy="35069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400" dirty="0">
                <a:solidFill>
                  <a:srgbClr val="C00000"/>
                </a:solidFill>
              </a:rPr>
              <a:t>DiSC</a:t>
            </a:r>
            <a:r>
              <a:rPr lang="en-GB" dirty="0"/>
              <a:t> Dorset Information Sharing Charter – On behalf of the Pan Dorset Information Governance Group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2756" y="1581912"/>
            <a:ext cx="1110490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DISC?</a:t>
            </a:r>
          </a:p>
          <a:p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Robust principle agreed by all partners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Framework to agree and manage the flow of information and personal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Promote and develop best practice around Information Governance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Protect organisations – ensures sound lawful basis for sharing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Provision of support and guidance to staff</a:t>
            </a:r>
          </a:p>
          <a:p>
            <a:pPr lvl="1"/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Key information sharing agreement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Organisation and partnership wide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Available to all agencies providing care in Dorset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Encourage safe sharing of information across agencies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Responds to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Caldicott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2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DISC provides a framework to enable information sharing to take place using the Dorset Care Record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58221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790" y="297886"/>
            <a:ext cx="1492413" cy="1723737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787588" y="729292"/>
          <a:ext cx="7906079" cy="7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6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9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8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61809" y="2409274"/>
            <a:ext cx="9542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56" y="449042"/>
            <a:ext cx="2084832" cy="113287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89667" y="6211902"/>
            <a:ext cx="8442489" cy="35069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400" dirty="0">
                <a:solidFill>
                  <a:srgbClr val="C00000"/>
                </a:solidFill>
              </a:rPr>
              <a:t>DiSC</a:t>
            </a:r>
            <a:r>
              <a:rPr lang="en-GB" dirty="0"/>
              <a:t> Dorset Information Sharing Charter – On behalf of the Pan Dorset Information Governance Group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8990" y="1581912"/>
            <a:ext cx="998738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Next Step for DISC and PISA’s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Around 90% of Dorset practices have already signed up to the DISC principles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next step is for practices to engage and sign up to the specific details for sharing their particular data which is defined in the PISA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Each type of organisation signed up the DISC will have their own PISA which defines, in detail, sharing for their organisation type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PISA for GP Practices is now complete and ready for practice agreement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430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790" y="297886"/>
            <a:ext cx="1492413" cy="1723737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787588" y="729292"/>
          <a:ext cx="7906079" cy="7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6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9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8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61809" y="2409274"/>
            <a:ext cx="9542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56" y="449042"/>
            <a:ext cx="2084832" cy="113287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89667" y="6211902"/>
            <a:ext cx="8442489" cy="35069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400" dirty="0">
                <a:solidFill>
                  <a:srgbClr val="C00000"/>
                </a:solidFill>
              </a:rPr>
              <a:t>DiSC</a:t>
            </a:r>
            <a:r>
              <a:rPr lang="en-GB" dirty="0"/>
              <a:t> Dorset Information Sharing Charter – On behalf of the Pan Dorset Information Governance Group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6287" y="1595254"/>
            <a:ext cx="99873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 and PISA Benefits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Provides a consistent and legal basis for sharing data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Because the DISC team develop and maintain the DISC and the PISA’s within it, this then saves each organisation having to devise their own sharing processes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This is the basis around which the  Dorset Care Record can be accessed by the various organisations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Access to up to date information will allow more effective care and decision making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More details, including materials for use by members, on the DISC can be found here </a:t>
            </a:r>
            <a:r>
              <a:rPr lang="en-GB" u="sng" dirty="0">
                <a:hlinkClick r:id="rId4"/>
              </a:rPr>
              <a:t>www.dorsetforyou.com/disc-members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316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790" y="297886"/>
            <a:ext cx="1492413" cy="1723737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787588" y="729292"/>
          <a:ext cx="7906079" cy="7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6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9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8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61809" y="2409274"/>
            <a:ext cx="9542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56" y="449042"/>
            <a:ext cx="2084832" cy="113287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89667" y="6211902"/>
            <a:ext cx="8442489" cy="35069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400" dirty="0">
                <a:solidFill>
                  <a:srgbClr val="C00000"/>
                </a:solidFill>
              </a:rPr>
              <a:t>DiSC</a:t>
            </a:r>
            <a:r>
              <a:rPr lang="en-GB" dirty="0"/>
              <a:t> Dorset Information Sharing Charter – On behalf of the Pan Dorset Information Governance Group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6287" y="1595254"/>
            <a:ext cx="998738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 and PISA Content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Provides detail of what information can be shared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Details under what circumstances the data will be viewed and the consent model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Details which organisations can view data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Shows what level of data is seen by different organisations and staff roles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Explains the benefits and reasons for viewing patient data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Explains the legal aspects of sharing the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Details how often the PISA will be reviewed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55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790" y="297886"/>
            <a:ext cx="1492413" cy="1723737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787588" y="729292"/>
          <a:ext cx="7906079" cy="7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6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9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8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61809" y="2409274"/>
            <a:ext cx="9542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56" y="449042"/>
            <a:ext cx="2084832" cy="113287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89667" y="6211902"/>
            <a:ext cx="8442489" cy="35069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400" dirty="0">
                <a:solidFill>
                  <a:srgbClr val="C00000"/>
                </a:solidFill>
              </a:rPr>
              <a:t>DiSC</a:t>
            </a:r>
            <a:r>
              <a:rPr lang="en-GB" dirty="0"/>
              <a:t> Dorset Information Sharing Charter – On behalf of the Pan Dorset Information Governance Group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6287" y="1474628"/>
            <a:ext cx="998738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Aims for PISA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DCR is planned to launch in October 2017, this is dependent on PISA’s being in place for all practices that wish to be part of the DCR.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Information on the DCR can be found here </a:t>
            </a:r>
            <a:r>
              <a:rPr lang="en-GB" sz="2000" u="sng" dirty="0">
                <a:hlinkClick r:id="rId4"/>
              </a:rPr>
              <a:t>www.dorsetforyou.com/disc-members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aim is to get all practices signed up to the PISA by the end of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August 2017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PISA is available and will be sent out to you in the GP Weekly Bulletin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All todays attendees will receive the PISA by email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can also access the PISA here </a:t>
            </a:r>
            <a:r>
              <a:rPr lang="en-GB" u="sng" dirty="0">
                <a:hlinkClick r:id="rId4"/>
              </a:rPr>
              <a:t>www.dorsetforyou.com/disc-members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Please return signed forms to Helen Cheleda at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h.j.cheleda@dorsetcc.gov.uk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Any questions call 07826 900394 or email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steve.howes@dorsetccg.nhs.uk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220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7" y="617265"/>
            <a:ext cx="11568411" cy="1143000"/>
          </a:xfrm>
        </p:spPr>
        <p:txBody>
          <a:bodyPr/>
          <a:lstStyle/>
          <a:p>
            <a:pPr>
              <a:defRPr/>
            </a:pPr>
            <a:r>
              <a:rPr lang="en-GB" altLang="en-US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Questions?</a:t>
            </a:r>
          </a:p>
        </p:txBody>
      </p:sp>
      <p:pic>
        <p:nvPicPr>
          <p:cNvPr id="49155" name="Picture 4" descr="MCj04344110000[1]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653" y="1845097"/>
            <a:ext cx="4512469" cy="3816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47923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orkstream xmlns="85b6e2a2-26c3-4060-81a0-43b726ad04a0"/>
    <Document_x0020_Originator xmlns="85b6e2a2-26c3-4060-81a0-43b726ad04a0">Dorset County Council</Document_x0020_Originator>
    <Meeting xmlns="85b6e2a2-26c3-4060-81a0-43b726ad04a0"/>
    <Document_x0020_Category xmlns="85b6e2a2-26c3-4060-81a0-43b726ad04a0">Presentation</Document_x0020_Category>
    <Work_x0020_Package xmlns="85b6e2a2-26c3-4060-81a0-43b726ad04a0">DISC</Work_x0020_Packag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F0B8484233234F8E26C8141BFC015B" ma:contentTypeVersion="8" ma:contentTypeDescription="Create a new document." ma:contentTypeScope="" ma:versionID="71df49d664eda04c01b2c91705a30e43">
  <xsd:schema xmlns:xsd="http://www.w3.org/2001/XMLSchema" xmlns:xs="http://www.w3.org/2001/XMLSchema" xmlns:p="http://schemas.microsoft.com/office/2006/metadata/properties" xmlns:ns2="85b6e2a2-26c3-4060-81a0-43b726ad04a0" xmlns:ns3="b0b7a752-a704-464d-9a9b-0c5c2535121c" targetNamespace="http://schemas.microsoft.com/office/2006/metadata/properties" ma:root="true" ma:fieldsID="4dac2dcb5fca9f55e244d5b15d9db6ba" ns2:_="" ns3:_="">
    <xsd:import namespace="85b6e2a2-26c3-4060-81a0-43b726ad04a0"/>
    <xsd:import namespace="b0b7a752-a704-464d-9a9b-0c5c2535121c"/>
    <xsd:element name="properties">
      <xsd:complexType>
        <xsd:sequence>
          <xsd:element name="documentManagement">
            <xsd:complexType>
              <xsd:all>
                <xsd:element ref="ns2:Workstream" minOccurs="0"/>
                <xsd:element ref="ns2:Work_x0020_Package" minOccurs="0"/>
                <xsd:element ref="ns2:Document_x0020_Category" minOccurs="0"/>
                <xsd:element ref="ns2:Document_x0020_Originator" minOccurs="0"/>
                <xsd:element ref="ns2:Meeting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b6e2a2-26c3-4060-81a0-43b726ad04a0" elementFormDefault="qualified">
    <xsd:import namespace="http://schemas.microsoft.com/office/2006/documentManagement/types"/>
    <xsd:import namespace="http://schemas.microsoft.com/office/infopath/2007/PartnerControls"/>
    <xsd:element name="Workstream" ma:index="8" nillable="true" ma:displayName="Workstream" ma:default="Benefits" ma:internalName="Workstream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enefits"/>
                    <xsd:enumeration value="CCIO"/>
                    <xsd:enumeration value="Communications"/>
                    <xsd:enumeration value="Data Quality"/>
                    <xsd:enumeration value="Helpdesk"/>
                    <xsd:enumeration value="Implementation - Phase 1a"/>
                    <xsd:enumeration value="Implementation - Phase 1b"/>
                    <xsd:enumeration value="Implementation - Phase 1c"/>
                    <xsd:enumeration value="Information Governance"/>
                    <xsd:enumeration value="Project Board"/>
                    <xsd:enumeration value="Security"/>
                    <xsd:enumeration value="Technical"/>
                    <xsd:enumeration value="Testing"/>
                    <xsd:enumeration value="Training &amp; User Adoption"/>
                    <xsd:enumeration value="Working Group"/>
                  </xsd:restriction>
                </xsd:simpleType>
              </xsd:element>
            </xsd:sequence>
          </xsd:extension>
        </xsd:complexContent>
      </xsd:complexType>
    </xsd:element>
    <xsd:element name="Work_x0020_Package" ma:index="9" nillable="true" ma:displayName="Work Package" ma:default="Benefits" ma:format="Dropdown" ma:internalName="Work_x0020_Package">
      <xsd:simpleType>
        <xsd:restriction base="dms:Choice">
          <xsd:enumeration value="Benefits"/>
          <xsd:enumeration value="Build &amp; Configuration"/>
          <xsd:enumeration value="Communication"/>
          <xsd:enumeration value="Contract Management"/>
          <xsd:enumeration value="Co-Production"/>
          <xsd:enumeration value="DISC"/>
          <xsd:enumeration value="Finance"/>
          <xsd:enumeration value="Information Governance"/>
          <xsd:enumeration value="Project governance"/>
          <xsd:enumeration value="Stakeholder"/>
          <xsd:enumeration value="Technical"/>
          <xsd:enumeration value="Testing"/>
          <xsd:enumeration value="Workshop/Event"/>
        </xsd:restriction>
      </xsd:simpleType>
    </xsd:element>
    <xsd:element name="Document_x0020_Category" ma:index="10" nillable="true" ma:displayName="Document Category" ma:default="Agenda" ma:format="Dropdown" ma:internalName="Document_x0020_Category">
      <xsd:simpleType>
        <xsd:restriction base="dms:Choice">
          <xsd:enumeration value="Agenda"/>
          <xsd:enumeration value="Budget Monitoring"/>
          <xsd:enumeration value="Change Request"/>
          <xsd:enumeration value="Contract"/>
          <xsd:enumeration value="Email"/>
          <xsd:enumeration value="Guidance"/>
          <xsd:enumeration value="Highlight Report"/>
          <xsd:enumeration value="Invoice"/>
          <xsd:enumeration value="Key Document"/>
          <xsd:enumeration value="Leaflet"/>
          <xsd:enumeration value="Logo"/>
          <xsd:enumeration value="Minutes"/>
          <xsd:enumeration value="NHS England"/>
          <xsd:enumeration value="Other"/>
          <xsd:enumeration value="Photo"/>
          <xsd:enumeration value="Plan"/>
          <xsd:enumeration value="Policy Document"/>
          <xsd:enumeration value="Poster"/>
          <xsd:enumeration value="Presentation"/>
          <xsd:enumeration value="Process Map"/>
          <xsd:enumeration value="Project Management Document"/>
          <xsd:enumeration value="Recruitment"/>
          <xsd:enumeration value="Report."/>
          <xsd:enumeration value="Requirements"/>
          <xsd:enumeration value="Research Document"/>
          <xsd:enumeration value="Template"/>
          <xsd:enumeration value="Technical Document"/>
        </xsd:restriction>
      </xsd:simpleType>
    </xsd:element>
    <xsd:element name="Document_x0020_Originator" ma:index="11" nillable="true" ma:displayName="Document Originator" ma:default="Dorset County Council" ma:format="Dropdown" ma:internalName="Document_x0020_Originator">
      <xsd:simpleType>
        <xsd:restriction base="dms:Choice">
          <xsd:enumeration value="Borough of Poole"/>
          <xsd:enumeration value="Bournemouth Borough Council"/>
          <xsd:enumeration value="Dorset CCG"/>
          <xsd:enumeration value="Dorset County Council"/>
          <xsd:enumeration value="Dorset County Hospital"/>
          <xsd:enumeration value="Dorset Healthcare"/>
          <xsd:enumeration value="Orion Health"/>
          <xsd:enumeration value="Poole Hospital"/>
          <xsd:enumeration value="Royal Bournemouth and Christchurch Hospital"/>
        </xsd:restriction>
      </xsd:simpleType>
    </xsd:element>
    <xsd:element name="Meeting" ma:index="12" nillable="true" ma:displayName="Meeting" ma:list="{883b87db-1b2c-40c0-ae52-c3cc73040650}" ma:internalName="Meeting" ma:readOnly="false" ma:showField="LinkTitleNoMenu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7a752-a704-464d-9a9b-0c5c2535121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B62F91-1E76-43B6-B790-9B68A7A824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0BF876-ECF0-4257-8513-3493C763C71F}">
  <ds:schemaRefs>
    <ds:schemaRef ds:uri="85b6e2a2-26c3-4060-81a0-43b726ad04a0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b0b7a752-a704-464d-9a9b-0c5c2535121c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FDE18E7-EFE2-45B6-99FD-7304BDD210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b6e2a2-26c3-4060-81a0-43b726ad04a0"/>
    <ds:schemaRef ds:uri="b0b7a752-a704-464d-9a9b-0c5c253512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7023</TotalTime>
  <Words>686</Words>
  <Application>Microsoft Office PowerPoint</Application>
  <PresentationFormat>Widescreen</PresentationFormat>
  <Paragraphs>89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Questions?</vt:lpstr>
    </vt:vector>
  </TitlesOfParts>
  <Company>Dorset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Cheleda</dc:creator>
  <cp:lastModifiedBy>Lucy C Bishop</cp:lastModifiedBy>
  <cp:revision>90</cp:revision>
  <dcterms:created xsi:type="dcterms:W3CDTF">2017-02-09T16:35:09Z</dcterms:created>
  <dcterms:modified xsi:type="dcterms:W3CDTF">2018-07-10T15:33:16Z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0x01010054F0B8484233234F8E26C8141BFC015B</vt:lpwstr>
  </property>
</Properties>
</file>