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7" r:id="rId6"/>
    <p:sldId id="267" r:id="rId7"/>
    <p:sldId id="260" r:id="rId8"/>
    <p:sldId id="264" r:id="rId9"/>
    <p:sldId id="262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B21F-19AE-46C7-AA55-E53AFE5E4203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A11B0-4148-4253-ADB6-9A3E1EEA8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7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BT – integrating health and social care services</a:t>
            </a:r>
          </a:p>
          <a:p>
            <a:pPr marL="228600" indent="-228600">
              <a:buAutoNum type="arabicPeriod"/>
            </a:pPr>
            <a:r>
              <a:rPr lang="en-GB" dirty="0"/>
              <a:t>GPs are data controllers – valuable information</a:t>
            </a:r>
          </a:p>
          <a:p>
            <a:pPr marL="228600" indent="-228600">
              <a:buAutoNum type="arabicPeriod"/>
            </a:pPr>
            <a:r>
              <a:rPr lang="en-GB" dirty="0"/>
              <a:t>OAISP lost its way – no ongoing governance</a:t>
            </a:r>
          </a:p>
          <a:p>
            <a:pPr marL="228600" indent="-228600">
              <a:buAutoNum type="arabicPeriod"/>
            </a:pPr>
            <a:r>
              <a:rPr lang="en-GB" dirty="0"/>
              <a:t>Executive</a:t>
            </a:r>
            <a:r>
              <a:rPr lang="en-GB" baseline="0" dirty="0"/>
              <a:t> risk adverse to decision making</a:t>
            </a:r>
          </a:p>
          <a:p>
            <a:pPr marL="228600" indent="-228600">
              <a:buAutoNum type="arabicPeriod"/>
            </a:pPr>
            <a:r>
              <a:rPr lang="en-GB" baseline="0" dirty="0" err="1"/>
              <a:t>DiSC</a:t>
            </a:r>
            <a:r>
              <a:rPr lang="en-GB" baseline="0" dirty="0"/>
              <a:t> launch – approx. 250 at executive level – ICO, Centre for excellence and HSCIC</a:t>
            </a:r>
          </a:p>
          <a:p>
            <a:pPr marL="228600" indent="-228600">
              <a:buAutoNum type="arabicPeriod"/>
            </a:pPr>
            <a:r>
              <a:rPr lang="en-GB" baseline="0" dirty="0"/>
              <a:t>OAISP now decommissioned – </a:t>
            </a:r>
            <a:r>
              <a:rPr lang="en-GB" baseline="0" dirty="0" err="1"/>
              <a:t>DiSC</a:t>
            </a:r>
            <a:r>
              <a:rPr lang="en-GB" baseline="0" dirty="0"/>
              <a:t> only Information sharing agreement for partners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A11B0-4148-4253-ADB6-9A3E1EEA82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1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Intent to share at highest level – not detail</a:t>
            </a:r>
          </a:p>
          <a:p>
            <a:pPr marL="228600" indent="-228600">
              <a:buAutoNum type="arabicPeriod"/>
            </a:pPr>
            <a:r>
              <a:rPr lang="en-GB" dirty="0"/>
              <a:t>Charter document</a:t>
            </a:r>
            <a:r>
              <a:rPr lang="en-GB" baseline="0" dirty="0"/>
              <a:t> – view k</a:t>
            </a:r>
            <a:r>
              <a:rPr lang="en-GB" dirty="0"/>
              <a:t>ey principles and </a:t>
            </a:r>
            <a:r>
              <a:rPr lang="en-GB" dirty="0" err="1"/>
              <a:t>committments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A11B0-4148-4253-ADB6-9A3E1EEA82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3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Discuss Tiers and decision making process</a:t>
            </a:r>
          </a:p>
          <a:p>
            <a:pPr marL="228600" indent="-228600">
              <a:buAutoNum type="arabicPeriod"/>
            </a:pPr>
            <a:r>
              <a:rPr lang="en-GB" dirty="0"/>
              <a:t>5-10 </a:t>
            </a:r>
            <a:r>
              <a:rPr lang="en-GB" dirty="0" err="1"/>
              <a:t>yrs</a:t>
            </a:r>
            <a:r>
              <a:rPr lang="en-GB" dirty="0"/>
              <a:t> prior to review</a:t>
            </a:r>
          </a:p>
          <a:p>
            <a:pPr marL="228600" indent="-228600">
              <a:buAutoNum type="arabicPeriod"/>
            </a:pPr>
            <a:r>
              <a:rPr lang="en-GB" dirty="0"/>
              <a:t>IG group members and roles – </a:t>
            </a:r>
            <a:r>
              <a:rPr lang="en-GB" dirty="0" err="1"/>
              <a:t>ToR</a:t>
            </a:r>
            <a:r>
              <a:rPr lang="en-GB" dirty="0"/>
              <a:t>, Meet monthly, quality, advice and guidance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A11B0-4148-4253-ADB6-9A3E1EEA82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4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A11B0-4148-4253-ADB6-9A3E1EEA82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7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/>
              <a:t>Foundation for DCR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A11B0-4148-4253-ADB6-9A3E1EEA82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5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8194-AA2B-4EE8-9A92-94799E4D5A9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36BD-92A2-406C-8797-1E0964155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1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667" y="6211902"/>
            <a:ext cx="8442489" cy="35069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400" dirty="0" err="1">
                <a:solidFill>
                  <a:srgbClr val="C00000"/>
                </a:solidFill>
              </a:rPr>
              <a:t>DiSC</a:t>
            </a:r>
            <a:r>
              <a:rPr lang="en-GB" dirty="0"/>
              <a:t> Dorset Information Sharing Charter – On behalf of the Pan Dorset Information Governance Group</a:t>
            </a:r>
          </a:p>
        </p:txBody>
      </p:sp>
    </p:spTree>
    <p:extLst>
      <p:ext uri="{BB962C8B-B14F-4D97-AF65-F5344CB8AC3E}">
        <p14:creationId xmlns:p14="http://schemas.microsoft.com/office/powerpoint/2010/main" val="1701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8194-AA2B-4EE8-9A92-94799E4D5A9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36BD-92A2-406C-8797-1E0964155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rsetforyou.gov.uk/disc-members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1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297886"/>
            <a:ext cx="1492413" cy="172373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75847"/>
              </p:ext>
            </p:extLst>
          </p:nvPr>
        </p:nvGraphicFramePr>
        <p:xfrm>
          <a:off x="741064" y="729292"/>
          <a:ext cx="9952603" cy="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1280" y="2265680"/>
            <a:ext cx="89621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endParaRPr lang="en-GB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Information Sharing Charter </a:t>
            </a:r>
          </a:p>
          <a:p>
            <a:pPr algn="ctr"/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Cheleda</a:t>
            </a:r>
          </a:p>
        </p:txBody>
      </p:sp>
    </p:spTree>
    <p:extLst>
      <p:ext uri="{BB962C8B-B14F-4D97-AF65-F5344CB8AC3E}">
        <p14:creationId xmlns:p14="http://schemas.microsoft.com/office/powerpoint/2010/main" val="410651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667" y="6211902"/>
            <a:ext cx="8442489" cy="35069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400" dirty="0" err="1">
                <a:solidFill>
                  <a:srgbClr val="C00000"/>
                </a:solidFill>
              </a:rPr>
              <a:t>DiSC</a:t>
            </a:r>
            <a:r>
              <a:rPr lang="en-GB" dirty="0"/>
              <a:t> Dorset Information Sharing Charter – On behalf of the Pan Dorset Information Governance Group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0" y="5734360"/>
            <a:ext cx="955083" cy="95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297886"/>
            <a:ext cx="1492413" cy="172373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75847"/>
              </p:ext>
            </p:extLst>
          </p:nvPr>
        </p:nvGraphicFramePr>
        <p:xfrm>
          <a:off x="741064" y="729292"/>
          <a:ext cx="9952603" cy="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0880" y="386080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082" y="1290993"/>
            <a:ext cx="104899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Initiated by Better Together programme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Improve information sharing for patients, residents and service users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a collaborative approach with an overarching governance and quality assurance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Widen membership to include GPs, 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sector and emergency services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Information Sharing Charter (OAISP) needed a review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Out of date without continuous governance and quality assurance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Decision process at highest level of authority</a:t>
            </a:r>
          </a:p>
          <a:p>
            <a:endParaRPr lang="en-GB" dirty="0"/>
          </a:p>
          <a:p>
            <a:pPr algn="ctr"/>
            <a:r>
              <a:rPr lang="en-GB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launched January 2015 endorsed by the ICO and fully supported across Dorset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24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667" y="6211902"/>
            <a:ext cx="8442489" cy="35069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400" dirty="0" err="1">
                <a:solidFill>
                  <a:srgbClr val="C00000"/>
                </a:solidFill>
              </a:rPr>
              <a:t>DiSC</a:t>
            </a:r>
            <a:r>
              <a:rPr lang="en-GB" dirty="0"/>
              <a:t> Dorset Information Sharing Charter – On behalf of the Pan Dorset Information Governance Group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0" y="5734360"/>
            <a:ext cx="955083" cy="95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297886"/>
            <a:ext cx="1492413" cy="172373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75847"/>
              </p:ext>
            </p:extLst>
          </p:nvPr>
        </p:nvGraphicFramePr>
        <p:xfrm>
          <a:off x="741064" y="729292"/>
          <a:ext cx="9952603" cy="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0880" y="386080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Principles &amp; Commitments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4977" y="1159754"/>
            <a:ext cx="93136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ensure members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a lawful basis for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Security of the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PISAs at point of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Encourage sharing and promote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protected from unlawful use of personal data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must adhere to the charter’s commitments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Applies to entire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a nominated IG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staff are properly trained and are aware of legal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and review PISAs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Caldicott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DPA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appropriate policies and procedures are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Contribute to Pan Dorset best practice for information sharing initiatives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2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45717" y="2186151"/>
            <a:ext cx="4251994" cy="26804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77" t="19498" r="36615" b="5359"/>
          <a:stretch/>
        </p:blipFill>
        <p:spPr>
          <a:xfrm>
            <a:off x="1150144" y="970855"/>
            <a:ext cx="5935951" cy="5401181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667" y="6211902"/>
            <a:ext cx="8442489" cy="35069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400" dirty="0" err="1">
                <a:solidFill>
                  <a:srgbClr val="C00000"/>
                </a:solidFill>
              </a:rPr>
              <a:t>DiSC</a:t>
            </a:r>
            <a:r>
              <a:rPr lang="en-GB" dirty="0"/>
              <a:t> Dorset Information Sharing Charter – On behalf of the Pan Dorset Information Governance Group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0" y="5734360"/>
            <a:ext cx="955083" cy="95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297886"/>
            <a:ext cx="1492413" cy="172373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75847"/>
              </p:ext>
            </p:extLst>
          </p:nvPr>
        </p:nvGraphicFramePr>
        <p:xfrm>
          <a:off x="741064" y="729292"/>
          <a:ext cx="9952603" cy="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0880" y="386080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Dorset Decision Framework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7323" y="2186151"/>
            <a:ext cx="4484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Dorset IG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Dorset, Bournemouth &amp; Poole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Hospital trusts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Dorchester, Poole &amp; Bournemouth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CCG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&amp; Wiltshire Fire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7086095" y="3140219"/>
            <a:ext cx="516309" cy="424777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5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574199" y="3766598"/>
            <a:ext cx="4491014" cy="412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667" y="6211902"/>
            <a:ext cx="8442489" cy="35069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400" dirty="0" err="1">
                <a:solidFill>
                  <a:srgbClr val="C00000"/>
                </a:solidFill>
              </a:rPr>
              <a:t>DiSC</a:t>
            </a:r>
            <a:r>
              <a:rPr lang="en-GB" dirty="0"/>
              <a:t> Dorset Information Sharing Charter – On behalf of the Pan Dorset Information Governance Group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0" y="5734360"/>
            <a:ext cx="955083" cy="95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297886"/>
            <a:ext cx="1492413" cy="172373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75847"/>
              </p:ext>
            </p:extLst>
          </p:nvPr>
        </p:nvGraphicFramePr>
        <p:xfrm>
          <a:off x="741064" y="729292"/>
          <a:ext cx="9952603" cy="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0880" y="386080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t="-1152" r="4447" b="33961"/>
          <a:stretch/>
        </p:blipFill>
        <p:spPr>
          <a:xfrm>
            <a:off x="5019376" y="2164491"/>
            <a:ext cx="1589443" cy="1574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17" y="1436630"/>
            <a:ext cx="2501726" cy="176860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66549" y="1943976"/>
            <a:ext cx="1324418" cy="1705577"/>
            <a:chOff x="1290190" y="1660180"/>
            <a:chExt cx="1324418" cy="17055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17544" t="11445" r="62413" b="14892"/>
            <a:stretch/>
          </p:blipFill>
          <p:spPr>
            <a:xfrm rot="391284">
              <a:off x="1668668" y="1660180"/>
              <a:ext cx="945940" cy="151956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/>
            <a:srcRect l="17544" t="11445" r="62413" b="14892"/>
            <a:stretch/>
          </p:blipFill>
          <p:spPr>
            <a:xfrm rot="20834391">
              <a:off x="1290190" y="1774616"/>
              <a:ext cx="990498" cy="1591141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H="1" flipV="1">
            <a:off x="3992880" y="2972192"/>
            <a:ext cx="844815" cy="37076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08819" y="2949289"/>
            <a:ext cx="797198" cy="40564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06017" y="3165589"/>
            <a:ext cx="3381848" cy="37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Practitioner Guidance Documents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2297" y="1683401"/>
            <a:ext cx="121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Templates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56" y="4616750"/>
            <a:ext cx="1693488" cy="94835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608819" y="4365409"/>
            <a:ext cx="829515" cy="5236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71013" y="5580660"/>
            <a:ext cx="185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Help and support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871033" y="4393880"/>
            <a:ext cx="833476" cy="58925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4199" y="3783660"/>
            <a:ext cx="425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www.dorsetforyou.com/disc-members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1891314" y="4571252"/>
            <a:ext cx="1540968" cy="907529"/>
            <a:chOff x="1573671" y="4339787"/>
            <a:chExt cx="1540968" cy="90752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9"/>
            <a:srcRect l="18203" t="15215" r="37558" b="439"/>
            <a:stretch/>
          </p:blipFill>
          <p:spPr>
            <a:xfrm rot="20833030">
              <a:off x="1573671" y="4339787"/>
              <a:ext cx="698400" cy="7056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0"/>
            <a:srcRect l="30367" t="15941" r="25763" b="1152"/>
            <a:stretch/>
          </p:blipFill>
          <p:spPr>
            <a:xfrm rot="288159">
              <a:off x="1927215" y="4445242"/>
              <a:ext cx="699420" cy="69942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1"/>
            <a:srcRect l="59848" t="41665" r="21255" b="18162"/>
            <a:stretch/>
          </p:blipFill>
          <p:spPr>
            <a:xfrm rot="989328">
              <a:off x="2484314" y="4538200"/>
              <a:ext cx="630325" cy="709116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513751" y="5501525"/>
            <a:ext cx="3381848" cy="37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Resources to raise awareness</a:t>
            </a:r>
          </a:p>
        </p:txBody>
      </p:sp>
    </p:spTree>
    <p:extLst>
      <p:ext uri="{BB962C8B-B14F-4D97-AF65-F5344CB8AC3E}">
        <p14:creationId xmlns:p14="http://schemas.microsoft.com/office/powerpoint/2010/main" val="215369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9667" y="6211902"/>
            <a:ext cx="8442489" cy="35069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400" dirty="0" err="1">
                <a:solidFill>
                  <a:srgbClr val="C00000"/>
                </a:solidFill>
              </a:rPr>
              <a:t>DiSC</a:t>
            </a:r>
            <a:r>
              <a:rPr lang="en-GB" dirty="0"/>
              <a:t> Dorset Information Sharing Charter – On behalf of the Pan Dorset Information Governance Group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0" y="5734360"/>
            <a:ext cx="955083" cy="95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297886"/>
            <a:ext cx="1492413" cy="172373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75847"/>
              </p:ext>
            </p:extLst>
          </p:nvPr>
        </p:nvGraphicFramePr>
        <p:xfrm>
          <a:off x="741064" y="729292"/>
          <a:ext cx="9952603" cy="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0880" y="386080"/>
            <a:ext cx="66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6045" y="1421553"/>
            <a:ext cx="90204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GB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over 100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Core Members – LAs, Trusts, Blue Light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Voluntary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Schools and Pre Schools</a:t>
            </a:r>
          </a:p>
          <a:p>
            <a:endParaRPr lang="en-GB" dirty="0"/>
          </a:p>
          <a:p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have:-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Access to guidance documents and universal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Attend workshops and awareness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Contribute to Pan Dorset IG Group and joint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Benefit from help and support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5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7429"/>
            <a:ext cx="7965440" cy="563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9680" y="264160"/>
            <a:ext cx="798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201131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eting Document" ma:contentTypeID="0x0101008AAB0E0494429C438D7AF682BB0BA8A800CD30400EAA12034FAC0EE09506F70967" ma:contentTypeVersion="5" ma:contentTypeDescription="" ma:contentTypeScope="" ma:versionID="eb7d3df1f4359be1d46e709833ea1c14">
  <xsd:schema xmlns:xsd="http://www.w3.org/2001/XMLSchema" xmlns:xs="http://www.w3.org/2001/XMLSchema" xmlns:p="http://schemas.microsoft.com/office/2006/metadata/properties" xmlns:ns2="5b80897f-41a8-4922-ae4d-a8003fd01a3c" targetNamespace="http://schemas.microsoft.com/office/2006/metadata/properties" ma:root="true" ma:fieldsID="9cb3b2628a967efa373d9d84fcec144a" ns2:_="">
    <xsd:import namespace="5b80897f-41a8-4922-ae4d-a8003fd01a3c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eting_x0020_Document_x0020_Type" minOccurs="0"/>
                <xsd:element ref="ns2:Meeting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0897f-41a8-4922-ae4d-a8003fd01a3c" elementFormDefault="qualified">
    <xsd:import namespace="http://schemas.microsoft.com/office/2006/documentManagement/types"/>
    <xsd:import namespace="http://schemas.microsoft.com/office/infopath/2007/PartnerControls"/>
    <xsd:element name="Workstream" ma:index="1" nillable="true" ma:displayName="Workstream" ma:format="Dropdown" ma:internalName="Workstream">
      <xsd:simpleType>
        <xsd:restriction base="dms:Choice">
          <xsd:enumeration value="All Workstreams"/>
          <xsd:enumeration value="Integrated Process &amp; ICT"/>
          <xsd:enumeration value="Better Care Fund"/>
          <xsd:enumeration value="Joint Commissioning"/>
          <xsd:enumeration value="Workforce Planning"/>
          <xsd:enumeration value="Tricuro (LATC)"/>
          <xsd:enumeration value="Locality Teams"/>
          <xsd:enumeration value="Early Help"/>
          <xsd:enumeration value="Domiciliart Care"/>
          <xsd:enumeration value="Dorset Care Record (DCR)"/>
          <xsd:enumeration value="Carers Support"/>
          <xsd:enumeration value="Systems Resilience Group"/>
        </xsd:restriction>
      </xsd:simpleType>
    </xsd:element>
    <xsd:element name="Meeting_x0020_Document_x0020_Type" ma:index="2" nillable="true" ma:displayName="Meeting Document Type" ma:default="Agenda" ma:format="Dropdown" ma:internalName="Meeting_x0020_Document_x0020_Type">
      <xsd:simpleType>
        <xsd:restriction base="dms:Choice">
          <xsd:enumeration value="Agenda"/>
          <xsd:enumeration value="Minutes"/>
          <xsd:enumeration value="Notes"/>
          <xsd:enumeration value="Meeting Report"/>
        </xsd:restriction>
      </xsd:simpleType>
    </xsd:element>
    <xsd:element name="Meeting_x0020_Date" ma:index="3" nillable="true" ma:displayName="Meeting Date" ma:default="[today]" ma:format="DateOnly" ma:internalName="Meeting_x0020_Date">
      <xsd:simpleType>
        <xsd:restriction base="dms:DateTime"/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ocument_x0020_Type xmlns="5b80897f-41a8-4922-ae4d-a8003fd01a3c">Meeting Report</Meeting_x0020_Document_x0020_Type>
    <Meeting_x0020_Date xmlns="5b80897f-41a8-4922-ae4d-a8003fd01a3c">2017-02-09T16:53:21+00:00</Meeting_x0020_Date>
    <Workstream xmlns="5b80897f-41a8-4922-ae4d-a8003fd01a3c">Dorset Care Record (DCR)</Workstream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5CB805-AB93-4A85-A72F-38EF6525C8A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00EF332-79EC-42F8-8A20-59D198F94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0897f-41a8-4922-ae4d-a8003fd01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0BF876-ECF0-4257-8513-3493C763C71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b80897f-41a8-4922-ae4d-a8003fd01a3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FB62F91-1E76-43B6-B790-9B68A7A82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471</Words>
  <Application>Microsoft Office PowerPoint</Application>
  <PresentationFormat>Widescreen</PresentationFormat>
  <Paragraphs>88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Dorset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Cheleda</dc:creator>
  <cp:lastModifiedBy>Lucy C Bishop</cp:lastModifiedBy>
  <cp:revision>27</cp:revision>
  <dcterms:created xsi:type="dcterms:W3CDTF">2017-02-09T16:35:09Z</dcterms:created>
  <dcterms:modified xsi:type="dcterms:W3CDTF">2018-07-10T15:31:27Z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0x0101008AAB0E0494429C438D7AF682BB0BA8A800CD30400EAA12034FAC0EE09506F70967</vt:lpwstr>
  </property>
</Properties>
</file>