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63" r:id="rId3"/>
    <p:sldId id="276" r:id="rId4"/>
    <p:sldId id="267" r:id="rId5"/>
    <p:sldId id="285" r:id="rId6"/>
    <p:sldId id="282" r:id="rId7"/>
    <p:sldId id="287" r:id="rId8"/>
    <p:sldId id="286" r:id="rId9"/>
    <p:sldId id="280" r:id="rId10"/>
    <p:sldId id="266" r:id="rId11"/>
    <p:sldId id="281" r:id="rId12"/>
    <p:sldId id="289" r:id="rId13"/>
    <p:sldId id="290" r:id="rId14"/>
    <p:sldId id="291" r:id="rId15"/>
    <p:sldId id="288" r:id="rId16"/>
    <p:sldId id="275" r:id="rId17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5"/>
          </a:xfrm>
          <a:prstGeom prst="rect">
            <a:avLst/>
          </a:prstGeom>
        </p:spPr>
        <p:txBody>
          <a:bodyPr vert="horz" lIns="96014" tIns="48007" rIns="96014" bIns="48007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7285"/>
          </a:xfrm>
          <a:prstGeom prst="rect">
            <a:avLst/>
          </a:prstGeom>
        </p:spPr>
        <p:txBody>
          <a:bodyPr vert="horz" lIns="96014" tIns="48007" rIns="96014" bIns="48007" rtlCol="0"/>
          <a:lstStyle>
            <a:lvl1pPr algn="r">
              <a:defRPr sz="1300"/>
            </a:lvl1pPr>
          </a:lstStyle>
          <a:p>
            <a:fld id="{F56AC98F-03DD-41F7-B665-C0932F7BD4D1}" type="datetimeFigureOut">
              <a:rPr lang="en-GB" smtClean="0"/>
              <a:pPr/>
              <a:t>02/07/2021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5"/>
          </a:xfrm>
          <a:prstGeom prst="rect">
            <a:avLst/>
          </a:prstGeom>
        </p:spPr>
        <p:txBody>
          <a:bodyPr vert="horz" lIns="96014" tIns="48007" rIns="96014" bIns="48007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9446678"/>
            <a:ext cx="2971800" cy="497285"/>
          </a:xfrm>
          <a:prstGeom prst="rect">
            <a:avLst/>
          </a:prstGeom>
        </p:spPr>
        <p:txBody>
          <a:bodyPr vert="horz" lIns="96014" tIns="48007" rIns="96014" bIns="48007" rtlCol="0" anchor="b"/>
          <a:lstStyle>
            <a:lvl1pPr algn="r">
              <a:defRPr sz="1300"/>
            </a:lvl1pPr>
          </a:lstStyle>
          <a:p>
            <a:fld id="{CE1EFC32-338C-4628-9F07-55873BFA3F8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52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5"/>
          </a:xfrm>
          <a:prstGeom prst="rect">
            <a:avLst/>
          </a:prstGeom>
        </p:spPr>
        <p:txBody>
          <a:bodyPr vert="horz" lIns="96014" tIns="48007" rIns="96014" bIns="48007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7285"/>
          </a:xfrm>
          <a:prstGeom prst="rect">
            <a:avLst/>
          </a:prstGeom>
        </p:spPr>
        <p:txBody>
          <a:bodyPr vert="horz" lIns="96014" tIns="48007" rIns="96014" bIns="48007" rtlCol="0"/>
          <a:lstStyle>
            <a:lvl1pPr algn="r">
              <a:defRPr sz="1300"/>
            </a:lvl1pPr>
          </a:lstStyle>
          <a:p>
            <a:fld id="{ED17F506-F47D-470F-BD3B-C5BFD8A2E1A6}" type="datetimeFigureOut">
              <a:rPr lang="en-GB" smtClean="0"/>
              <a:pPr/>
              <a:t>02/07/2021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014" tIns="48007" rIns="96014" bIns="48007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6014" tIns="48007" rIns="96014" bIns="4800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5"/>
          </a:xfrm>
          <a:prstGeom prst="rect">
            <a:avLst/>
          </a:prstGeom>
        </p:spPr>
        <p:txBody>
          <a:bodyPr vert="horz" lIns="96014" tIns="48007" rIns="96014" bIns="48007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9446678"/>
            <a:ext cx="2971800" cy="497285"/>
          </a:xfrm>
          <a:prstGeom prst="rect">
            <a:avLst/>
          </a:prstGeom>
        </p:spPr>
        <p:txBody>
          <a:bodyPr vert="horz" lIns="96014" tIns="48007" rIns="96014" bIns="48007" rtlCol="0" anchor="b"/>
          <a:lstStyle>
            <a:lvl1pPr algn="r">
              <a:defRPr sz="1300"/>
            </a:lvl1pPr>
          </a:lstStyle>
          <a:p>
            <a:fld id="{16C916B9-B660-4375-9950-1B64FB96F72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97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916B9-B660-4375-9950-1B64FB96F72D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916B9-B660-4375-9950-1B64FB96F72D}" type="slidenum">
              <a:rPr lang="en-GB" smtClean="0">
                <a:solidFill>
                  <a:prstClr val="black"/>
                </a:solidFill>
              </a:rPr>
              <a:pPr/>
              <a:t>12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916B9-B660-4375-9950-1B64FB96F72D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B800-D7D7-4328-B4D3-9E18A6767CBC}" type="datetimeFigureOut">
              <a:rPr lang="en-GB" smtClean="0"/>
              <a:pPr/>
              <a:t>02/07/2021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C0A3C-7CA5-46AA-8A28-A1C5EC55C9B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B800-D7D7-4328-B4D3-9E18A6767CBC}" type="datetimeFigureOut">
              <a:rPr lang="en-GB" smtClean="0"/>
              <a:pPr/>
              <a:t>02/07/2021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C0A3C-7CA5-46AA-8A28-A1C5EC55C9B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B800-D7D7-4328-B4D3-9E18A6767CBC}" type="datetimeFigureOut">
              <a:rPr lang="en-GB" smtClean="0"/>
              <a:pPr/>
              <a:t>02/07/2021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C0A3C-7CA5-46AA-8A28-A1C5EC55C9B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B800-D7D7-4328-B4D3-9E18A6767CBC}" type="datetimeFigureOut">
              <a:rPr lang="en-GB" smtClean="0"/>
              <a:pPr/>
              <a:t>02/07/2021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C0A3C-7CA5-46AA-8A28-A1C5EC55C9B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B800-D7D7-4328-B4D3-9E18A6767CBC}" type="datetimeFigureOut">
              <a:rPr lang="en-GB" smtClean="0"/>
              <a:pPr/>
              <a:t>02/07/2021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C0A3C-7CA5-46AA-8A28-A1C5EC55C9B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B800-D7D7-4328-B4D3-9E18A6767CBC}" type="datetimeFigureOut">
              <a:rPr lang="en-GB" smtClean="0"/>
              <a:pPr/>
              <a:t>02/07/2021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C0A3C-7CA5-46AA-8A28-A1C5EC55C9B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B800-D7D7-4328-B4D3-9E18A6767CBC}" type="datetimeFigureOut">
              <a:rPr lang="en-GB" smtClean="0"/>
              <a:pPr/>
              <a:t>02/07/2021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C0A3C-7CA5-46AA-8A28-A1C5EC55C9B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B800-D7D7-4328-B4D3-9E18A6767CBC}" type="datetimeFigureOut">
              <a:rPr lang="en-GB" smtClean="0"/>
              <a:pPr/>
              <a:t>02/07/2021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C0A3C-7CA5-46AA-8A28-A1C5EC55C9B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B800-D7D7-4328-B4D3-9E18A6767CBC}" type="datetimeFigureOut">
              <a:rPr lang="en-GB" smtClean="0"/>
              <a:pPr/>
              <a:t>02/07/2021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C0A3C-7CA5-46AA-8A28-A1C5EC55C9B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B800-D7D7-4328-B4D3-9E18A6767CBC}" type="datetimeFigureOut">
              <a:rPr lang="en-GB" smtClean="0"/>
              <a:pPr/>
              <a:t>02/07/2021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C0A3C-7CA5-46AA-8A28-A1C5EC55C9B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B800-D7D7-4328-B4D3-9E18A6767CBC}" type="datetimeFigureOut">
              <a:rPr lang="en-GB" smtClean="0"/>
              <a:pPr/>
              <a:t>02/07/2021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C0A3C-7CA5-46AA-8A28-A1C5EC55C9B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3B800-D7D7-4328-B4D3-9E18A6767CBC}" type="datetimeFigureOut">
              <a:rPr lang="en-GB" smtClean="0"/>
              <a:pPr/>
              <a:t>02/07/2021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C0A3C-7CA5-46AA-8A28-A1C5EC55C9B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en-GB" b="1" dirty="0">
                <a:solidFill>
                  <a:srgbClr val="C00000"/>
                </a:solidFill>
              </a:rPr>
              <a:t>Wessex Resolutions CIC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1"/>
            <a:ext cx="8219256" cy="246901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Martine Bryant and Ellie Lister </a:t>
            </a:r>
          </a:p>
          <a:p>
            <a:pPr marL="0" indent="0" algn="ctr">
              <a:buNone/>
            </a:pPr>
            <a:r>
              <a:rPr lang="en-US" dirty="0"/>
              <a:t>Loans Advisers</a:t>
            </a:r>
          </a:p>
          <a:p>
            <a:pPr marL="0" indent="0" algn="ctr">
              <a:buNone/>
            </a:pPr>
            <a:r>
              <a:rPr lang="en-US" dirty="0"/>
              <a:t>martine.bryant@wrcic.org.uk</a:t>
            </a:r>
          </a:p>
          <a:p>
            <a:pPr marL="0" indent="0" algn="ctr">
              <a:buNone/>
            </a:pPr>
            <a:r>
              <a:rPr lang="en-US" dirty="0"/>
              <a:t>ellie.lister@wrcic.org.uk</a:t>
            </a:r>
          </a:p>
        </p:txBody>
      </p:sp>
      <p:pic>
        <p:nvPicPr>
          <p:cNvPr id="4098" name="Picture 2" descr="E:\Delivery Team\Andy\2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17" y="4097818"/>
            <a:ext cx="8208912" cy="221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E:\Marketing &amp; Presentations\Logos - Ours\WR People first and foremost TRIMM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560" y="5733256"/>
            <a:ext cx="1512168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GB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Important Bits…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2996952"/>
            <a:ext cx="7200440" cy="2880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564" y="1412128"/>
            <a:ext cx="784887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2600" dirty="0">
                <a:latin typeface="Arial" pitchFamily="34" charset="0"/>
                <a:cs typeface="Arial" pitchFamily="34" charset="0"/>
              </a:rPr>
              <a:t>Fixed rate of 4% (Representative 4.2% APR)</a:t>
            </a:r>
          </a:p>
          <a:p>
            <a:pPr>
              <a:buClr>
                <a:srgbClr val="C00000"/>
              </a:buClr>
            </a:pPr>
            <a:endParaRPr lang="en-GB" sz="26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2600" dirty="0">
                <a:latin typeface="Arial" pitchFamily="34" charset="0"/>
                <a:cs typeface="Arial" pitchFamily="34" charset="0"/>
              </a:rPr>
              <a:t>No set up fees (except £20 Land Registry fee)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endParaRPr lang="en-GB" sz="26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2600" dirty="0">
                <a:latin typeface="Arial" pitchFamily="34" charset="0"/>
                <a:cs typeface="Arial" pitchFamily="34" charset="0"/>
              </a:rPr>
              <a:t>No early repayment fees</a:t>
            </a:r>
          </a:p>
          <a:p>
            <a:pPr>
              <a:buClr>
                <a:srgbClr val="C00000"/>
              </a:buClr>
            </a:pPr>
            <a:endParaRPr lang="en-GB" sz="26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2600" dirty="0">
                <a:latin typeface="Arial" pitchFamily="34" charset="0"/>
                <a:cs typeface="Arial" pitchFamily="34" charset="0"/>
              </a:rPr>
              <a:t>Variety of loan products to meet needs and means  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endParaRPr lang="en-GB" sz="2800" dirty="0"/>
          </a:p>
        </p:txBody>
      </p:sp>
      <p:pic>
        <p:nvPicPr>
          <p:cNvPr id="11" name="Picture 2" descr="E:\Delivery Team\Andy\2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013176"/>
            <a:ext cx="8208912" cy="1398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E:\Marketing &amp; Presentations\Logos - Ours\WR People first and foremost TRIM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835740"/>
            <a:ext cx="1512168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Loan Protection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576" y="1600201"/>
            <a:ext cx="7931224" cy="2908920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GB" dirty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2600" dirty="0">
                <a:latin typeface="Arial" pitchFamily="34" charset="0"/>
                <a:cs typeface="Arial" pitchFamily="34" charset="0"/>
              </a:rPr>
              <a:t>Equitable Mortgage </a:t>
            </a:r>
          </a:p>
          <a:p>
            <a:pPr marL="0" indent="0">
              <a:buClr>
                <a:srgbClr val="C00000"/>
              </a:buClr>
              <a:buNone/>
            </a:pPr>
            <a:endParaRPr lang="en-GB" sz="2600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2600" dirty="0">
                <a:latin typeface="Arial" pitchFamily="34" charset="0"/>
                <a:cs typeface="Arial" pitchFamily="34" charset="0"/>
              </a:rPr>
              <a:t>Title Restriction - Land Registry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E:\Delivery Team\Andy\2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581128"/>
            <a:ext cx="8064896" cy="1857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E:\Marketing &amp; Presentations\Logos - Ours\WR People first and foremost TRIM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634" y="5862479"/>
            <a:ext cx="1512168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988840"/>
            <a:ext cx="7920880" cy="2448272"/>
          </a:xfrm>
        </p:spPr>
        <p:txBody>
          <a:bodyPr>
            <a:normAutofit fontScale="90000"/>
          </a:bodyPr>
          <a:lstStyle/>
          <a:p>
            <a:br>
              <a:rPr lang="en-GB" b="1" dirty="0">
                <a:solidFill>
                  <a:srgbClr val="C00000"/>
                </a:solidFill>
              </a:rPr>
            </a:br>
            <a:br>
              <a:rPr lang="en-GB" sz="3600" dirty="0"/>
            </a:br>
            <a:br>
              <a:rPr lang="en-GB" b="1" dirty="0">
                <a:solidFill>
                  <a:srgbClr val="C00000"/>
                </a:solidFill>
              </a:rPr>
            </a:b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GB" sz="4400" b="1" dirty="0">
                <a:solidFill>
                  <a:srgbClr val="C00000"/>
                </a:solidFill>
                <a:cs typeface="Arial" pitchFamily="34" charset="0"/>
              </a:rPr>
              <a:t>Case Study </a:t>
            </a:r>
          </a:p>
        </p:txBody>
      </p:sp>
      <p:pic>
        <p:nvPicPr>
          <p:cNvPr id="8" name="Picture 2" descr="E:\Delivery Team\Andy\2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305228"/>
            <a:ext cx="8064896" cy="2133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E:\Marketing &amp; Presentations\Logos - Ours\WR People first and foremost TRIMM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862479"/>
            <a:ext cx="1512168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47564" y="1412128"/>
            <a:ext cx="784887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2600" dirty="0">
                <a:solidFill>
                  <a:prstClr val="black"/>
                </a:solidFill>
                <a:cs typeface="Arial" pitchFamily="34" charset="0"/>
              </a:rPr>
              <a:t>Empty for 1.5 years 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2600" dirty="0">
                <a:solidFill>
                  <a:prstClr val="black"/>
                </a:solidFill>
                <a:cs typeface="Arial" pitchFamily="34" charset="0"/>
              </a:rPr>
              <a:t>Inherited 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2600" dirty="0">
                <a:solidFill>
                  <a:prstClr val="black"/>
                </a:solidFill>
                <a:cs typeface="Arial" pitchFamily="34" charset="0"/>
              </a:rPr>
              <a:t>Not able to sell – un-</a:t>
            </a:r>
            <a:r>
              <a:rPr lang="en-GB" sz="2600" dirty="0" err="1">
                <a:solidFill>
                  <a:prstClr val="black"/>
                </a:solidFill>
                <a:cs typeface="Arial" pitchFamily="34" charset="0"/>
              </a:rPr>
              <a:t>mortgagable</a:t>
            </a:r>
            <a:r>
              <a:rPr lang="en-GB" sz="2600" dirty="0">
                <a:solidFill>
                  <a:prstClr val="black"/>
                </a:solidFill>
                <a:cs typeface="Arial" pitchFamily="34" charset="0"/>
              </a:rPr>
              <a:t> 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2600" dirty="0">
                <a:solidFill>
                  <a:prstClr val="black"/>
                </a:solidFill>
                <a:cs typeface="Arial" pitchFamily="34" charset="0"/>
              </a:rPr>
              <a:t>Worried about meeting additional Council Tax demands 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2600" dirty="0">
                <a:solidFill>
                  <a:prstClr val="black"/>
                </a:solidFill>
                <a:cs typeface="Arial" pitchFamily="34" charset="0"/>
              </a:rPr>
              <a:t>Repayment deferred for a year 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2600" dirty="0">
                <a:solidFill>
                  <a:prstClr val="black"/>
                </a:solidFill>
                <a:cs typeface="Arial" pitchFamily="34" charset="0"/>
              </a:rPr>
              <a:t>Works are now nearing completion </a:t>
            </a:r>
            <a:endParaRPr lang="en-GB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174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1000"/>
            <a:ext cx="9144000" cy="723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966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62390"/>
            <a:ext cx="9252520" cy="732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627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GB" b="1" dirty="0">
                <a:solidFill>
                  <a:srgbClr val="C00000"/>
                </a:solidFill>
                <a:cs typeface="Arial" pitchFamily="34" charset="0"/>
              </a:rPr>
              <a:t>Why Wessex?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2996952"/>
            <a:ext cx="7200440" cy="2880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564" y="1412128"/>
            <a:ext cx="78488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2800" dirty="0">
                <a:solidFill>
                  <a:prstClr val="black"/>
                </a:solidFill>
              </a:rPr>
              <a:t>Client focused 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2800" dirty="0">
                <a:solidFill>
                  <a:prstClr val="black"/>
                </a:solidFill>
              </a:rPr>
              <a:t>Solution focused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2800" dirty="0">
                <a:solidFill>
                  <a:prstClr val="black"/>
                </a:solidFill>
              </a:rPr>
              <a:t>Flexibility  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2800" dirty="0">
                <a:solidFill>
                  <a:prstClr val="black"/>
                </a:solidFill>
              </a:rPr>
              <a:t>No set up fees or early repayment penalties 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2800" dirty="0">
                <a:solidFill>
                  <a:prstClr val="black"/>
                </a:solidFill>
              </a:rPr>
              <a:t>Extra support during application process for those who need it 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2800" dirty="0">
                <a:solidFill>
                  <a:prstClr val="black"/>
                </a:solidFill>
              </a:rPr>
              <a:t>Local Authority funded 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endParaRPr lang="en-GB" sz="2800" dirty="0">
              <a:solidFill>
                <a:prstClr val="black"/>
              </a:solidFill>
            </a:endParaRPr>
          </a:p>
        </p:txBody>
      </p:sp>
      <p:pic>
        <p:nvPicPr>
          <p:cNvPr id="11" name="Picture 2" descr="E:\Delivery Team\Andy\2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013176"/>
            <a:ext cx="8208912" cy="1398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E:\Marketing &amp; Presentations\Logos - Ours\WR People first and foremost TRIM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835740"/>
            <a:ext cx="1512168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156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988840"/>
            <a:ext cx="7920880" cy="2448272"/>
          </a:xfrm>
        </p:spPr>
        <p:txBody>
          <a:bodyPr>
            <a:normAutofit fontScale="90000"/>
          </a:bodyPr>
          <a:lstStyle/>
          <a:p>
            <a:br>
              <a:rPr lang="en-GB" b="1" dirty="0">
                <a:solidFill>
                  <a:srgbClr val="C00000"/>
                </a:solidFill>
              </a:rPr>
            </a:br>
            <a:r>
              <a:rPr lang="en-GB" b="1" dirty="0">
                <a:solidFill>
                  <a:srgbClr val="C00000"/>
                </a:solidFill>
              </a:rPr>
              <a:t>Any Questions?</a:t>
            </a:r>
            <a:br>
              <a:rPr lang="en-GB" sz="3600" dirty="0"/>
            </a:br>
            <a:br>
              <a:rPr lang="en-GB" b="1" dirty="0">
                <a:solidFill>
                  <a:srgbClr val="C00000"/>
                </a:solidFill>
              </a:rPr>
            </a:b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Wessex Resolutions CIC</a:t>
            </a:r>
          </a:p>
        </p:txBody>
      </p:sp>
      <p:pic>
        <p:nvPicPr>
          <p:cNvPr id="8" name="Picture 2" descr="E:\Delivery Team\Andy\2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77072"/>
            <a:ext cx="8064896" cy="2361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E:\Marketing &amp; Presentations\Logos - Ours\WR People first and foremost TRIMM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862479"/>
            <a:ext cx="1512168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Who Are Wessex Resolutions CIC?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872" y="1412776"/>
            <a:ext cx="8150584" cy="28083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/>
              <a:t> </a:t>
            </a:r>
            <a:r>
              <a:rPr lang="en-GB" sz="1900" dirty="0"/>
              <a:t> 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GB" sz="2400" dirty="0"/>
              <a:t>A not-for-profit, Community Interest Company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endParaRPr lang="en-GB" sz="2400" dirty="0"/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GB" sz="2400" dirty="0"/>
              <a:t>Based near Taunton, Somerset </a:t>
            </a:r>
          </a:p>
          <a:p>
            <a:pPr marL="0" indent="0">
              <a:buClr>
                <a:srgbClr val="FF0000"/>
              </a:buClr>
              <a:buNone/>
            </a:pPr>
            <a:endParaRPr lang="en-GB" sz="2400" dirty="0"/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GB" sz="2400" dirty="0"/>
              <a:t>Established 2002 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endParaRPr lang="en-GB" sz="2400" dirty="0"/>
          </a:p>
        </p:txBody>
      </p:sp>
      <p:pic>
        <p:nvPicPr>
          <p:cNvPr id="8" name="Picture 2" descr="E:\Delivery Team\Andy\2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365103"/>
            <a:ext cx="8208912" cy="204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:\Marketing &amp; Presentations\Logos - Ours\WR People first and foremost TRIM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771" y="5835740"/>
            <a:ext cx="1512168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Our Objective</a:t>
            </a:r>
            <a:r>
              <a:rPr lang="en-GB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029" y="1340768"/>
            <a:ext cx="8229600" cy="27649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dirty="0"/>
              <a:t>	</a:t>
            </a:r>
          </a:p>
          <a:p>
            <a:pPr algn="ctr">
              <a:buNone/>
            </a:pPr>
            <a:r>
              <a:rPr lang="en-GB" sz="3600" dirty="0">
                <a:latin typeface="Arial" pitchFamily="34" charset="0"/>
                <a:cs typeface="Arial" pitchFamily="34" charset="0"/>
              </a:rPr>
              <a:t>To provide affordable finance to </a:t>
            </a:r>
          </a:p>
          <a:p>
            <a:pPr algn="ctr">
              <a:buNone/>
            </a:pPr>
            <a:r>
              <a:rPr lang="en-GB" sz="3600" dirty="0">
                <a:latin typeface="Arial" pitchFamily="34" charset="0"/>
                <a:cs typeface="Arial" pitchFamily="34" charset="0"/>
              </a:rPr>
              <a:t>homeowners for essential repairs, maintenance or adaptation.</a:t>
            </a:r>
          </a:p>
          <a:p>
            <a:endParaRPr lang="en-US" dirty="0"/>
          </a:p>
        </p:txBody>
      </p:sp>
      <p:pic>
        <p:nvPicPr>
          <p:cNvPr id="6" name="Picture 2" descr="E:\Delivery Team\Andy\2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581127"/>
            <a:ext cx="8208912" cy="172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Marketing &amp; Presentations\Logos - Ours\WR People first and foremost TRIM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181" y="5733256"/>
            <a:ext cx="1512168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FE040A54-4F97-4CB6-A75B-BD0633254543" descr="98B660FA-9092-4696-9D2B-897E8D913A51@h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285" y="122879"/>
            <a:ext cx="8994765" cy="6717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27607" y="1268760"/>
            <a:ext cx="4041775" cy="2855797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GB" dirty="0"/>
          </a:p>
          <a:p>
            <a:endParaRPr lang="en-US" dirty="0"/>
          </a:p>
        </p:txBody>
      </p:sp>
      <p:pic>
        <p:nvPicPr>
          <p:cNvPr id="14" name="Picture 2" descr="E:\Marketing &amp; Presentations\Logos - Ours\WR People first and foremost TRIM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862478"/>
            <a:ext cx="1512168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  <a:cs typeface="Arial" pitchFamily="34" charset="0"/>
              </a:rPr>
              <a:t>Loan Schemes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576" y="1600201"/>
            <a:ext cx="7931224" cy="2908920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GB" dirty="0"/>
              <a:t>Home Improvement Loans 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GB" dirty="0"/>
              <a:t>Loans to Landlords 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GB" dirty="0"/>
              <a:t>Empty Property Loans 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GB" dirty="0"/>
              <a:t>Park Home Loans 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GB" dirty="0"/>
              <a:t>First Time Buyer Loans </a:t>
            </a:r>
          </a:p>
          <a:p>
            <a:pPr marL="0" indent="0">
              <a:buClr>
                <a:srgbClr val="C00000"/>
              </a:buClr>
              <a:buNone/>
            </a:pPr>
            <a:endParaRPr lang="en-GB" dirty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GB" dirty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GB" dirty="0"/>
          </a:p>
        </p:txBody>
      </p:sp>
      <p:pic>
        <p:nvPicPr>
          <p:cNvPr id="9" name="Picture 2" descr="E:\Delivery Team\Andy\2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581128"/>
            <a:ext cx="8064896" cy="1857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E:\Marketing &amp; Presentations\Logos - Ours\WR People first and foremost TRIM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634" y="5862479"/>
            <a:ext cx="1512168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7131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How the Loan Scheme works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067" y="1129430"/>
            <a:ext cx="8003232" cy="46085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			    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LA funds held by WRCIC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Capital returned to pot              </a:t>
            </a:r>
            <a:r>
              <a:rPr lang="en-GB" dirty="0"/>
              <a:t>	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Funds lent to client at 4% 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			</a:t>
            </a:r>
          </a:p>
          <a:p>
            <a:pPr>
              <a:buNone/>
            </a:pPr>
            <a:r>
              <a:rPr lang="en-GB" dirty="0"/>
              <a:t>			   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Interest covers WRCIC costs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7" name="Picture 2" descr="C:\Documents and Settings\Andrew.Meldrum.WESSEX-LAP\Local Settings\Temporary Internet Files\Content.IE5\I3EX2RQT\MC900436305[2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636912"/>
            <a:ext cx="1611313" cy="1223960"/>
          </a:xfrm>
          <a:prstGeom prst="rect">
            <a:avLst/>
          </a:prstGeom>
          <a:noFill/>
        </p:spPr>
      </p:pic>
      <p:sp>
        <p:nvSpPr>
          <p:cNvPr id="9" name="Bent Arrow 8"/>
          <p:cNvSpPr/>
          <p:nvPr/>
        </p:nvSpPr>
        <p:spPr>
          <a:xfrm rot="5400000">
            <a:off x="6372149" y="2164226"/>
            <a:ext cx="1156813" cy="8686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Bent Arrow 9"/>
          <p:cNvSpPr/>
          <p:nvPr/>
        </p:nvSpPr>
        <p:spPr>
          <a:xfrm rot="10800000">
            <a:off x="6516215" y="3781756"/>
            <a:ext cx="813816" cy="115212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Bent Arrow 10"/>
          <p:cNvSpPr/>
          <p:nvPr/>
        </p:nvSpPr>
        <p:spPr>
          <a:xfrm rot="16200000">
            <a:off x="1251060" y="3941628"/>
            <a:ext cx="1173856" cy="8686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Bent Arrow 11"/>
          <p:cNvSpPr/>
          <p:nvPr/>
        </p:nvSpPr>
        <p:spPr>
          <a:xfrm>
            <a:off x="1495961" y="2020159"/>
            <a:ext cx="813816" cy="108012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6" name="Picture 2" descr="E:\Delivery Team\Andy\2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373216"/>
            <a:ext cx="8208912" cy="1137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E:\Marketing &amp; Presentations\Logos - Ours\WR People first and foremost TRIMM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934487"/>
            <a:ext cx="1512168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  <a:cs typeface="Arial" pitchFamily="34" charset="0"/>
              </a:rPr>
              <a:t>Landlord and Empty Property Loans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576" y="1600201"/>
            <a:ext cx="7931224" cy="2908920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GB" dirty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GB" dirty="0"/>
          </a:p>
        </p:txBody>
      </p:sp>
      <p:pic>
        <p:nvPicPr>
          <p:cNvPr id="9" name="Picture 2" descr="E:\Delivery Team\Andy\2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581128"/>
            <a:ext cx="8064896" cy="1857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E:\Marketing &amp; Presentations\Logos - Ours\WR People first and foremost TRIM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634" y="5862479"/>
            <a:ext cx="1512168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907976" y="1752601"/>
            <a:ext cx="7931224" cy="290892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GB" dirty="0"/>
              <a:t>Essential repairs and modernisation  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GB" dirty="0"/>
              <a:t>Improve EPC rating 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GB" dirty="0"/>
              <a:t>Renovate to Rent 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GB" dirty="0"/>
              <a:t>Renovate to Sell 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GB" dirty="0"/>
              <a:t>Renovate to Reside </a:t>
            </a:r>
          </a:p>
        </p:txBody>
      </p:sp>
    </p:spTree>
    <p:extLst>
      <p:ext uri="{BB962C8B-B14F-4D97-AF65-F5344CB8AC3E}">
        <p14:creationId xmlns:p14="http://schemas.microsoft.com/office/powerpoint/2010/main" val="1474420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  <a:cs typeface="Arial" pitchFamily="34" charset="0"/>
              </a:rPr>
              <a:t>Loan Products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576" y="1600201"/>
            <a:ext cx="7931224" cy="2908920"/>
          </a:xfrm>
        </p:spPr>
        <p:txBody>
          <a:bodyPr>
            <a:normAutofit lnSpcReduction="10000"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GB" dirty="0"/>
              <a:t>Capital Repayment </a:t>
            </a:r>
          </a:p>
          <a:p>
            <a:pPr marL="0" indent="0">
              <a:buClr>
                <a:srgbClr val="C00000"/>
              </a:buClr>
              <a:buNone/>
            </a:pPr>
            <a:endParaRPr lang="en-GB" dirty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GB" dirty="0"/>
              <a:t>Deferred Capital Repayment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GB" dirty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GB" dirty="0"/>
              <a:t>Other loan products available – depends on client needs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GB" dirty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GB" dirty="0"/>
          </a:p>
        </p:txBody>
      </p:sp>
      <p:pic>
        <p:nvPicPr>
          <p:cNvPr id="9" name="Picture 2" descr="E:\Delivery Team\Andy\2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581128"/>
            <a:ext cx="8064896" cy="1857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E:\Marketing &amp; Presentations\Logos - Ours\WR People first and foremost TRIM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634" y="5862479"/>
            <a:ext cx="1512168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6945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Amounts and Term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52934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GB" dirty="0">
                <a:latin typeface="Arial" pitchFamily="34" charset="0"/>
                <a:cs typeface="Arial" pitchFamily="34" charset="0"/>
              </a:rPr>
              <a:t>Minimum loan - £1,000.00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GB" dirty="0">
                <a:latin typeface="Arial" pitchFamily="34" charset="0"/>
                <a:cs typeface="Arial" pitchFamily="34" charset="0"/>
              </a:rPr>
              <a:t>Maximum loan - £15,000.00 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GB" dirty="0">
                <a:latin typeface="Arial" pitchFamily="34" charset="0"/>
                <a:cs typeface="Arial" pitchFamily="34" charset="0"/>
              </a:rPr>
              <a:t>Term ranges from 1 year to 15 years 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GB" dirty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US" dirty="0"/>
          </a:p>
        </p:txBody>
      </p:sp>
      <p:pic>
        <p:nvPicPr>
          <p:cNvPr id="6" name="Picture 2" descr="E:\Delivery Team\Andy\2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013176"/>
            <a:ext cx="8208912" cy="149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Marketing &amp; Presentations\Logos - Ours\WR People first and foremost TRIM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934487"/>
            <a:ext cx="1512168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303</Words>
  <Application>Microsoft Office PowerPoint</Application>
  <PresentationFormat>On-screen Show (4:3)</PresentationFormat>
  <Paragraphs>89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Office Theme</vt:lpstr>
      <vt:lpstr>Wessex Resolutions CIC </vt:lpstr>
      <vt:lpstr>Who Are Wessex Resolutions CIC? </vt:lpstr>
      <vt:lpstr>Our Objective </vt:lpstr>
      <vt:lpstr>PowerPoint Presentation</vt:lpstr>
      <vt:lpstr>Loan Schemes </vt:lpstr>
      <vt:lpstr>How the Loan Scheme works </vt:lpstr>
      <vt:lpstr>Landlord and Empty Property Loans  </vt:lpstr>
      <vt:lpstr>Loan Products </vt:lpstr>
      <vt:lpstr>Amounts and Term</vt:lpstr>
      <vt:lpstr>The Important Bits…</vt:lpstr>
      <vt:lpstr>Loan Protection</vt:lpstr>
      <vt:lpstr>   </vt:lpstr>
      <vt:lpstr>PowerPoint Presentation</vt:lpstr>
      <vt:lpstr>PowerPoint Presentation</vt:lpstr>
      <vt:lpstr>Why Wessex?</vt:lpstr>
      <vt:lpstr> Any Questions?  </vt:lpstr>
    </vt:vector>
  </TitlesOfParts>
  <Company>Anchor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Anchor</dc:creator>
  <cp:lastModifiedBy>Amanda Clark</cp:lastModifiedBy>
  <cp:revision>125</cp:revision>
  <cp:lastPrinted>2014-02-12T09:59:52Z</cp:lastPrinted>
  <dcterms:created xsi:type="dcterms:W3CDTF">2010-07-02T13:48:19Z</dcterms:created>
  <dcterms:modified xsi:type="dcterms:W3CDTF">2021-07-02T11:59:32Z</dcterms:modified>
</cp:coreProperties>
</file>