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68" r:id="rId2"/>
    <p:sldId id="270" r:id="rId3"/>
    <p:sldId id="264" r:id="rId4"/>
    <p:sldId id="272" r:id="rId5"/>
    <p:sldId id="271" r:id="rId6"/>
    <p:sldId id="273" r:id="rId7"/>
    <p:sldId id="259" r:id="rId8"/>
    <p:sldId id="260" r:id="rId9"/>
    <p:sldId id="265" r:id="rId10"/>
    <p:sldId id="274" r:id="rId11"/>
    <p:sldId id="276" r:id="rId12"/>
    <p:sldId id="277" r:id="rId13"/>
    <p:sldId id="258" r:id="rId14"/>
    <p:sldId id="279" r:id="rId15"/>
    <p:sldId id="280" r:id="rId16"/>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060" autoAdjust="0"/>
  </p:normalViewPr>
  <p:slideViewPr>
    <p:cSldViewPr>
      <p:cViewPr varScale="1">
        <p:scale>
          <a:sx n="76" d="100"/>
          <a:sy n="76" d="100"/>
        </p:scale>
        <p:origin x="164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fld id="{C61B3200-C05B-4107-A5CE-FDF763BD5193}" type="datetimeFigureOut">
              <a:rPr lang="en-GB" smtClean="0"/>
              <a:t>02/07/2021</a:t>
            </a:fld>
            <a:endParaRPr lang="en-GB"/>
          </a:p>
        </p:txBody>
      </p:sp>
      <p:sp>
        <p:nvSpPr>
          <p:cNvPr id="4" name="Footer Placeholder 3"/>
          <p:cNvSpPr>
            <a:spLocks noGrp="1"/>
          </p:cNvSpPr>
          <p:nvPr>
            <p:ph type="ftr" sz="quarter" idx="2"/>
          </p:nvPr>
        </p:nvSpPr>
        <p:spPr>
          <a:xfrm>
            <a:off x="0" y="9377363"/>
            <a:ext cx="2946400" cy="4937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377363"/>
            <a:ext cx="2946400" cy="493712"/>
          </a:xfrm>
          <a:prstGeom prst="rect">
            <a:avLst/>
          </a:prstGeom>
        </p:spPr>
        <p:txBody>
          <a:bodyPr vert="horz" lIns="91440" tIns="45720" rIns="91440" bIns="45720" rtlCol="0" anchor="b"/>
          <a:lstStyle>
            <a:lvl1pPr algn="r">
              <a:defRPr sz="1200"/>
            </a:lvl1pPr>
          </a:lstStyle>
          <a:p>
            <a:fld id="{7BB21E1C-40DF-4114-A27F-F58FD373C70F}" type="slidenum">
              <a:rPr lang="en-GB" smtClean="0"/>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54180A6E-EE37-4331-B3A2-6E396E7071BC}" type="datetimeFigureOut">
              <a:rPr lang="en-GB" smtClean="0"/>
              <a:pPr/>
              <a:t>02/07/2021</a:t>
            </a:fld>
            <a:endParaRPr lang="en-GB"/>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39B09545-6765-4DEC-8097-7E84CE90DAA9}" type="slidenum">
              <a:rPr lang="en-GB" smtClean="0"/>
              <a:pPr/>
              <a:t>‹#›</a:t>
            </a:fld>
            <a:endParaRPr lang="en-GB"/>
          </a:p>
        </p:txBody>
      </p:sp>
    </p:spTree>
    <p:extLst>
      <p:ext uri="{BB962C8B-B14F-4D97-AF65-F5344CB8AC3E}">
        <p14:creationId xmlns:p14="http://schemas.microsoft.com/office/powerpoint/2010/main" val="2431825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intended as a </a:t>
            </a:r>
            <a:r>
              <a:rPr lang="en-GB" u="sng" dirty="0"/>
              <a:t>brief</a:t>
            </a:r>
            <a:r>
              <a:rPr lang="en-GB" u="none" baseline="0" dirty="0"/>
              <a:t> summary of what landlords need to know in respect of data protection and the General Data Protection Regulation, which come into force on 25 May 2018.</a:t>
            </a:r>
          </a:p>
          <a:p>
            <a:endParaRPr lang="en-GB" u="none" baseline="0" dirty="0"/>
          </a:p>
          <a:p>
            <a:r>
              <a:rPr lang="en-GB" u="none" baseline="0" dirty="0"/>
              <a:t>Notes are provided for further information and should offer sufficient background to answer questions. For further information please refer to the NLA’s GDPR guide for members or contact the policy team directly. </a:t>
            </a:r>
          </a:p>
          <a:p>
            <a:endParaRPr lang="en-GB" dirty="0"/>
          </a:p>
        </p:txBody>
      </p:sp>
      <p:sp>
        <p:nvSpPr>
          <p:cNvPr id="4" name="Slide Number Placeholder 3"/>
          <p:cNvSpPr>
            <a:spLocks noGrp="1"/>
          </p:cNvSpPr>
          <p:nvPr>
            <p:ph type="sldNum" sz="quarter" idx="10"/>
          </p:nvPr>
        </p:nvSpPr>
        <p:spPr/>
        <p:txBody>
          <a:bodyPr/>
          <a:lstStyle/>
          <a:p>
            <a:fld id="{1E00F7EF-A280-7D4C-A148-D33EABF15259}" type="slidenum">
              <a:rPr lang="en-US" smtClean="0"/>
              <a:pPr/>
              <a:t>1</a:t>
            </a:fld>
            <a:endParaRPr lang="en-US"/>
          </a:p>
        </p:txBody>
      </p:sp>
    </p:spTree>
    <p:extLst>
      <p:ext uri="{BB962C8B-B14F-4D97-AF65-F5344CB8AC3E}">
        <p14:creationId xmlns:p14="http://schemas.microsoft.com/office/powerpoint/2010/main" val="2266845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2 initialisms to remember are DPA (Data Protection Act) and GDPR (General Data Protection Regulation). </a:t>
            </a:r>
          </a:p>
          <a:p>
            <a:endParaRPr lang="en-GB" dirty="0"/>
          </a:p>
          <a:p>
            <a:r>
              <a:rPr lang="en-GB" dirty="0"/>
              <a:t>The GDPR is a European-wide</a:t>
            </a:r>
            <a:r>
              <a:rPr lang="en-GB" baseline="0" dirty="0"/>
              <a:t> regulation, which will supersede the DPA on 25 May 2018. </a:t>
            </a:r>
          </a:p>
          <a:p>
            <a:endParaRPr lang="en-GB" baseline="0" dirty="0"/>
          </a:p>
          <a:p>
            <a:r>
              <a:rPr lang="en-GB" baseline="0" dirty="0"/>
              <a:t>The GDPR is designed to harmonize data protection laws across Europe. It’s intention is to empower individual citizens to take greater responsibility of their data privacy, both in their home countries and when dealing with organisations across borders. </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Despite being a European regulation, the UK’s exit from the EU will have no bearing on its implementation – it is happening and it is here to stay. </a:t>
            </a:r>
          </a:p>
          <a:p>
            <a:endParaRPr lang="en-GB" b="1" baseline="0" dirty="0"/>
          </a:p>
          <a:p>
            <a:r>
              <a:rPr lang="en-GB" baseline="0" dirty="0"/>
              <a:t>Of course very few private landlords need pay much regard to the international aspects of GDPR, but we do hold a great deal of personal information in respect of our tenants and prospective tenants. </a:t>
            </a:r>
          </a:p>
          <a:p>
            <a:r>
              <a:rPr lang="en-GB" baseline="0" dirty="0"/>
              <a:t> </a:t>
            </a:r>
          </a:p>
          <a:p>
            <a:r>
              <a:rPr lang="en-GB" baseline="0" dirty="0"/>
              <a:t>Despite being a European regulation, the UK’s exit from the EU will have no bearing on its implementation – it is happening and it is here to stay. </a:t>
            </a:r>
          </a:p>
          <a:p>
            <a:endParaRPr lang="en-GB" baseline="0" dirty="0"/>
          </a:p>
          <a:p>
            <a:r>
              <a:rPr lang="en-GB" b="1" baseline="0" dirty="0"/>
              <a:t>IN PRACTICE:</a:t>
            </a:r>
          </a:p>
          <a:p>
            <a:endParaRPr lang="en-GB" dirty="0"/>
          </a:p>
          <a:p>
            <a:r>
              <a:rPr lang="en-GB" dirty="0"/>
              <a:t>By</a:t>
            </a:r>
            <a:r>
              <a:rPr lang="en-GB" baseline="0" dirty="0"/>
              <a:t> virtue of the work we do, landlords are ‘</a:t>
            </a:r>
            <a:r>
              <a:rPr lang="en-GB" b="1" baseline="0" dirty="0"/>
              <a:t>data controllers’. </a:t>
            </a:r>
            <a:r>
              <a:rPr lang="en-GB" b="0" baseline="0" dirty="0"/>
              <a:t>We control how personal information is collected, for instance when accepting applications for a tenancy. How it is used, for instance when conducting credit referencing checks. And how it is stored – just think about your own files. </a:t>
            </a:r>
          </a:p>
          <a:p>
            <a:endParaRPr lang="en-GB" b="0" baseline="0" dirty="0"/>
          </a:p>
          <a:p>
            <a:r>
              <a:rPr lang="en-GB" b="0" baseline="0" dirty="0"/>
              <a:t>This means we hold, and work with a lot of data. </a:t>
            </a:r>
          </a:p>
          <a:p>
            <a:endParaRPr lang="en-GB" b="0" baseline="0" dirty="0"/>
          </a:p>
          <a:p>
            <a:r>
              <a:rPr lang="en-GB" b="0" baseline="0" dirty="0"/>
              <a:t>Personal data is anything which alone, or when combined with other information could identify an individual. For instance a tenant’s name, address, email address, employment details, benefit applications, etc. </a:t>
            </a:r>
          </a:p>
          <a:p>
            <a:endParaRPr lang="en-GB" b="0" baseline="0" dirty="0"/>
          </a:p>
          <a:p>
            <a:r>
              <a:rPr lang="en-GB" b="0" baseline="0" dirty="0"/>
              <a:t>It is almost impossible for a  working landlord to avoid collecting data, so it is essential that the responsibility is taken seriously. Sanctions for a ‘data breach’ can be severe – but we will come onto that later. </a:t>
            </a:r>
            <a:endParaRPr lang="en-GB" dirty="0"/>
          </a:p>
        </p:txBody>
      </p:sp>
      <p:sp>
        <p:nvSpPr>
          <p:cNvPr id="4" name="Slide Number Placeholder 3"/>
          <p:cNvSpPr>
            <a:spLocks noGrp="1"/>
          </p:cNvSpPr>
          <p:nvPr>
            <p:ph type="sldNum" sz="quarter" idx="10"/>
          </p:nvPr>
        </p:nvSpPr>
        <p:spPr/>
        <p:txBody>
          <a:bodyPr/>
          <a:lstStyle/>
          <a:p>
            <a:fld id="{1E00F7EF-A280-7D4C-A148-D33EABF15259}" type="slidenum">
              <a:rPr lang="en-US" smtClean="0"/>
              <a:pPr/>
              <a:t>2</a:t>
            </a:fld>
            <a:endParaRPr lang="en-US"/>
          </a:p>
        </p:txBody>
      </p:sp>
    </p:spTree>
    <p:extLst>
      <p:ext uri="{BB962C8B-B14F-4D97-AF65-F5344CB8AC3E}">
        <p14:creationId xmlns:p14="http://schemas.microsoft.com/office/powerpoint/2010/main" val="3691914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Don’t</a:t>
            </a:r>
            <a:r>
              <a:rPr lang="en-GB" baseline="0" dirty="0"/>
              <a:t> panic – because you may well already be complying without realising it, or if not some minor tweaks to how to work with tenants and third parties will make sure you don’t fall foul of the ICO. </a:t>
            </a:r>
          </a:p>
          <a:p>
            <a:endParaRPr lang="en-GB" baseline="0" dirty="0"/>
          </a:p>
          <a:p>
            <a:r>
              <a:rPr lang="en-GB" baseline="0" dirty="0"/>
              <a:t>When it comes to </a:t>
            </a:r>
            <a:r>
              <a:rPr lang="en-GB" b="1" baseline="0" dirty="0"/>
              <a:t>new tenants</a:t>
            </a:r>
            <a:r>
              <a:rPr lang="en-GB" baseline="0" dirty="0"/>
              <a:t>, or individuals from whom you need to obtain data, you need to make sure that you get the appropriate consent. </a:t>
            </a:r>
          </a:p>
          <a:p>
            <a:endParaRPr lang="en-GB" baseline="0" dirty="0"/>
          </a:p>
          <a:p>
            <a:r>
              <a:rPr lang="en-GB" sz="1200" kern="1200" dirty="0">
                <a:solidFill>
                  <a:schemeClr val="tx1"/>
                </a:solidFill>
                <a:effectLst/>
                <a:latin typeface="+mn-lt"/>
                <a:ea typeface="+mn-ea"/>
                <a:cs typeface="+mn-cs"/>
              </a:rPr>
              <a:t>When obtaining consent you must include the following:</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 Your name, company name, and the name of any third-parties who may rely on the consent to carry out relevant work on your behalf,</a:t>
            </a:r>
          </a:p>
          <a:p>
            <a:pPr lvl="0"/>
            <a:r>
              <a:rPr lang="en-GB" sz="1200" kern="1200" dirty="0">
                <a:solidFill>
                  <a:schemeClr val="tx1"/>
                </a:solidFill>
                <a:effectLst/>
                <a:latin typeface="+mn-lt"/>
                <a:ea typeface="+mn-ea"/>
                <a:cs typeface="+mn-cs"/>
              </a:rPr>
              <a:t>- The purpose for collecting the data,</a:t>
            </a:r>
          </a:p>
          <a:p>
            <a:pPr lvl="0"/>
            <a:r>
              <a:rPr lang="en-GB" sz="1200" kern="1200" dirty="0">
                <a:solidFill>
                  <a:schemeClr val="tx1"/>
                </a:solidFill>
                <a:effectLst/>
                <a:latin typeface="+mn-lt"/>
                <a:ea typeface="+mn-ea"/>
                <a:cs typeface="+mn-cs"/>
              </a:rPr>
              <a:t>- What it will be used for, </a:t>
            </a:r>
          </a:p>
          <a:p>
            <a:pPr marL="171450" lvl="0" indent="-171450">
              <a:buFontTx/>
              <a:buChar char="-"/>
            </a:pPr>
            <a:r>
              <a:rPr lang="en-GB" sz="1200" kern="1200" dirty="0">
                <a:solidFill>
                  <a:schemeClr val="tx1"/>
                </a:solidFill>
                <a:effectLst/>
                <a:latin typeface="+mn-lt"/>
                <a:ea typeface="+mn-ea"/>
                <a:cs typeface="+mn-cs"/>
              </a:rPr>
              <a:t>How consent for it to be passed on to third-party processors may be withdrawn</a:t>
            </a:r>
          </a:p>
          <a:p>
            <a:pPr marL="171450" lvl="0" indent="-171450">
              <a:buFontTx/>
              <a:buChar cha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most straightforward way to do this is by adopting a standard privacy policy</a:t>
            </a:r>
            <a:r>
              <a:rPr lang="en-GB" sz="1200" kern="1200" baseline="0" dirty="0">
                <a:solidFill>
                  <a:schemeClr val="tx1"/>
                </a:solidFill>
                <a:effectLst/>
                <a:latin typeface="+mn-lt"/>
                <a:ea typeface="+mn-ea"/>
                <a:cs typeface="+mn-cs"/>
              </a:rPr>
              <a:t> – explaining how you will use and why you need the data. </a:t>
            </a:r>
          </a:p>
          <a:p>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Once</a:t>
            </a:r>
            <a:r>
              <a:rPr lang="en-GB" sz="1200" kern="1200" baseline="0" dirty="0">
                <a:solidFill>
                  <a:schemeClr val="tx1"/>
                </a:solidFill>
                <a:effectLst/>
                <a:latin typeface="+mn-lt"/>
                <a:ea typeface="+mn-ea"/>
                <a:cs typeface="+mn-cs"/>
              </a:rPr>
              <a:t> you have the information, establish a schedule to review what you hold regularly and securely dispose of personal information you no-longer have a legitimate reason to hold. </a:t>
            </a:r>
          </a:p>
          <a:p>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approach</a:t>
            </a:r>
            <a:r>
              <a:rPr lang="en-GB" sz="1200" kern="1200" baseline="0" dirty="0">
                <a:solidFill>
                  <a:schemeClr val="tx1"/>
                </a:solidFill>
                <a:effectLst/>
                <a:latin typeface="+mn-lt"/>
                <a:ea typeface="+mn-ea"/>
                <a:cs typeface="+mn-cs"/>
              </a:rPr>
              <a:t> of regular review should also be applied to all existing records. </a:t>
            </a:r>
          </a:p>
          <a:p>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order to get ready for the implementation of GDPR landlords should </a:t>
            </a:r>
            <a:r>
              <a:rPr lang="en-GB" sz="1200" b="1" kern="1200" dirty="0">
                <a:solidFill>
                  <a:schemeClr val="tx1"/>
                </a:solidFill>
                <a:effectLst/>
                <a:latin typeface="+mn-lt"/>
                <a:ea typeface="+mn-ea"/>
                <a:cs typeface="+mn-cs"/>
              </a:rPr>
              <a:t>audit all of the personal data they hold</a:t>
            </a:r>
            <a:r>
              <a:rPr lang="en-GB" sz="1200" kern="1200" dirty="0">
                <a:solidFill>
                  <a:schemeClr val="tx1"/>
                </a:solidFill>
                <a:effectLst/>
                <a:latin typeface="+mn-lt"/>
                <a:ea typeface="+mn-ea"/>
                <a:cs typeface="+mn-cs"/>
              </a:rPr>
              <a:t>, with a view to ascertaining:</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 What personal data is being held,</a:t>
            </a:r>
          </a:p>
          <a:p>
            <a:pPr lvl="0"/>
            <a:r>
              <a:rPr lang="en-GB" sz="1200" kern="1200" dirty="0">
                <a:solidFill>
                  <a:schemeClr val="tx1"/>
                </a:solidFill>
                <a:effectLst/>
                <a:latin typeface="+mn-lt"/>
                <a:ea typeface="+mn-ea"/>
                <a:cs typeface="+mn-cs"/>
              </a:rPr>
              <a:t>- Is it accurate,</a:t>
            </a:r>
          </a:p>
          <a:p>
            <a:pPr lvl="0"/>
            <a:r>
              <a:rPr lang="en-GB" sz="1200" kern="1200" dirty="0">
                <a:solidFill>
                  <a:schemeClr val="tx1"/>
                </a:solidFill>
                <a:effectLst/>
                <a:latin typeface="+mn-lt"/>
                <a:ea typeface="+mn-ea"/>
                <a:cs typeface="+mn-cs"/>
              </a:rPr>
              <a:t>- Where it originated,</a:t>
            </a:r>
          </a:p>
          <a:p>
            <a:pPr lvl="0"/>
            <a:r>
              <a:rPr lang="en-GB" sz="1200" kern="1200" dirty="0">
                <a:solidFill>
                  <a:schemeClr val="tx1"/>
                </a:solidFill>
                <a:effectLst/>
                <a:latin typeface="+mn-lt"/>
                <a:ea typeface="+mn-ea"/>
                <a:cs typeface="+mn-cs"/>
              </a:rPr>
              <a:t>- Do you still need it; and</a:t>
            </a:r>
          </a:p>
          <a:p>
            <a:pPr lvl="0"/>
            <a:r>
              <a:rPr lang="en-GB" sz="1200" kern="1200" dirty="0">
                <a:solidFill>
                  <a:schemeClr val="tx1"/>
                </a:solidFill>
                <a:effectLst/>
                <a:latin typeface="+mn-lt"/>
                <a:ea typeface="+mn-ea"/>
                <a:cs typeface="+mn-cs"/>
              </a:rPr>
              <a:t>- How would you securely delete it?</a:t>
            </a:r>
          </a:p>
          <a:p>
            <a:endParaRPr lang="en-GB" baseline="0" dirty="0"/>
          </a:p>
          <a:p>
            <a:r>
              <a:rPr lang="en-GB" sz="1200" kern="1200" dirty="0">
                <a:solidFill>
                  <a:schemeClr val="tx1"/>
                </a:solidFill>
                <a:effectLst/>
                <a:latin typeface="+mn-lt"/>
                <a:ea typeface="+mn-ea"/>
                <a:cs typeface="+mn-cs"/>
              </a:rPr>
              <a:t>Crucially, having answered the above points, it is essential to have appropriate and documented consent to hold and use any personal data.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you do not have, or are unable to demonstrate that you have appropriate consent you need to obtain it.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this point treat the data subjects as if you were dealing with them for the first time and issue them a copy of your privacy policy, explaining why you need their data, how it will be used and stored, and how they may rescind their consent. </a:t>
            </a:r>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1E00F7EF-A280-7D4C-A148-D33EABF15259}" type="slidenum">
              <a:rPr lang="en-US" smtClean="0"/>
              <a:pPr/>
              <a:t>4</a:t>
            </a:fld>
            <a:endParaRPr lang="en-US"/>
          </a:p>
        </p:txBody>
      </p:sp>
    </p:spTree>
    <p:extLst>
      <p:ext uri="{BB962C8B-B14F-4D97-AF65-F5344CB8AC3E}">
        <p14:creationId xmlns:p14="http://schemas.microsoft.com/office/powerpoint/2010/main" val="3691914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Don’t</a:t>
            </a:r>
            <a:r>
              <a:rPr lang="en-GB" baseline="0" dirty="0"/>
              <a:t> panic – because you may well already be complying without realising it, or if not some minor tweaks to how to work with tenants and third parties will make sure you don’t fall foul of the ICO. </a:t>
            </a:r>
          </a:p>
          <a:p>
            <a:endParaRPr lang="en-GB" baseline="0" dirty="0"/>
          </a:p>
          <a:p>
            <a:r>
              <a:rPr lang="en-GB" baseline="0" dirty="0"/>
              <a:t>When it comes to </a:t>
            </a:r>
            <a:r>
              <a:rPr lang="en-GB" b="1" baseline="0" dirty="0"/>
              <a:t>new tenants</a:t>
            </a:r>
            <a:r>
              <a:rPr lang="en-GB" baseline="0" dirty="0"/>
              <a:t>, or individuals from whom you need to obtain data, you need to make sure that you get the appropriate consent. </a:t>
            </a:r>
          </a:p>
          <a:p>
            <a:endParaRPr lang="en-GB" baseline="0" dirty="0"/>
          </a:p>
          <a:p>
            <a:r>
              <a:rPr lang="en-GB" sz="1200" kern="1200" dirty="0">
                <a:solidFill>
                  <a:schemeClr val="tx1"/>
                </a:solidFill>
                <a:effectLst/>
                <a:latin typeface="+mn-lt"/>
                <a:ea typeface="+mn-ea"/>
                <a:cs typeface="+mn-cs"/>
              </a:rPr>
              <a:t>When obtaining consent you must include the following:</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 Your name, company name, and the name of any third-parties who may rely on the consent to carry out relevant work on your behalf,</a:t>
            </a:r>
          </a:p>
          <a:p>
            <a:pPr lvl="0"/>
            <a:r>
              <a:rPr lang="en-GB" sz="1200" kern="1200" dirty="0">
                <a:solidFill>
                  <a:schemeClr val="tx1"/>
                </a:solidFill>
                <a:effectLst/>
                <a:latin typeface="+mn-lt"/>
                <a:ea typeface="+mn-ea"/>
                <a:cs typeface="+mn-cs"/>
              </a:rPr>
              <a:t>- The purpose for collecting the data,</a:t>
            </a:r>
          </a:p>
          <a:p>
            <a:pPr lvl="0"/>
            <a:r>
              <a:rPr lang="en-GB" sz="1200" kern="1200" dirty="0">
                <a:solidFill>
                  <a:schemeClr val="tx1"/>
                </a:solidFill>
                <a:effectLst/>
                <a:latin typeface="+mn-lt"/>
                <a:ea typeface="+mn-ea"/>
                <a:cs typeface="+mn-cs"/>
              </a:rPr>
              <a:t>- What it will be used for, </a:t>
            </a:r>
          </a:p>
          <a:p>
            <a:pPr marL="171450" lvl="0" indent="-171450">
              <a:buFontTx/>
              <a:buChar char="-"/>
            </a:pPr>
            <a:r>
              <a:rPr lang="en-GB" sz="1200" kern="1200" dirty="0">
                <a:solidFill>
                  <a:schemeClr val="tx1"/>
                </a:solidFill>
                <a:effectLst/>
                <a:latin typeface="+mn-lt"/>
                <a:ea typeface="+mn-ea"/>
                <a:cs typeface="+mn-cs"/>
              </a:rPr>
              <a:t>How consent for it to be passed on to third-party processors may be withdrawn</a:t>
            </a:r>
          </a:p>
          <a:p>
            <a:pPr marL="171450" lvl="0" indent="-171450">
              <a:buFontTx/>
              <a:buChar cha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most straightforward way to do this is by adopting a standard privacy policy</a:t>
            </a:r>
            <a:r>
              <a:rPr lang="en-GB" sz="1200" kern="1200" baseline="0" dirty="0">
                <a:solidFill>
                  <a:schemeClr val="tx1"/>
                </a:solidFill>
                <a:effectLst/>
                <a:latin typeface="+mn-lt"/>
                <a:ea typeface="+mn-ea"/>
                <a:cs typeface="+mn-cs"/>
              </a:rPr>
              <a:t> – explaining how you will use and why you need the data. </a:t>
            </a:r>
          </a:p>
          <a:p>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Once</a:t>
            </a:r>
            <a:r>
              <a:rPr lang="en-GB" sz="1200" kern="1200" baseline="0" dirty="0">
                <a:solidFill>
                  <a:schemeClr val="tx1"/>
                </a:solidFill>
                <a:effectLst/>
                <a:latin typeface="+mn-lt"/>
                <a:ea typeface="+mn-ea"/>
                <a:cs typeface="+mn-cs"/>
              </a:rPr>
              <a:t> you have the information, establish a schedule to review what you hold regularly and securely dispose of personal information you no-longer have a legitimate reason to hold. </a:t>
            </a:r>
          </a:p>
          <a:p>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approach</a:t>
            </a:r>
            <a:r>
              <a:rPr lang="en-GB" sz="1200" kern="1200" baseline="0" dirty="0">
                <a:solidFill>
                  <a:schemeClr val="tx1"/>
                </a:solidFill>
                <a:effectLst/>
                <a:latin typeface="+mn-lt"/>
                <a:ea typeface="+mn-ea"/>
                <a:cs typeface="+mn-cs"/>
              </a:rPr>
              <a:t> of regular review should also be applied to all existing records. </a:t>
            </a:r>
          </a:p>
          <a:p>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order to get ready for the implementation of GDPR landlords should </a:t>
            </a:r>
            <a:r>
              <a:rPr lang="en-GB" sz="1200" b="1" kern="1200" dirty="0">
                <a:solidFill>
                  <a:schemeClr val="tx1"/>
                </a:solidFill>
                <a:effectLst/>
                <a:latin typeface="+mn-lt"/>
                <a:ea typeface="+mn-ea"/>
                <a:cs typeface="+mn-cs"/>
              </a:rPr>
              <a:t>audit all of the personal data they hold</a:t>
            </a:r>
            <a:r>
              <a:rPr lang="en-GB" sz="1200" kern="1200" dirty="0">
                <a:solidFill>
                  <a:schemeClr val="tx1"/>
                </a:solidFill>
                <a:effectLst/>
                <a:latin typeface="+mn-lt"/>
                <a:ea typeface="+mn-ea"/>
                <a:cs typeface="+mn-cs"/>
              </a:rPr>
              <a:t>, with a view to ascertaining:</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 What personal data is being held,</a:t>
            </a:r>
          </a:p>
          <a:p>
            <a:pPr lvl="0"/>
            <a:r>
              <a:rPr lang="en-GB" sz="1200" kern="1200" dirty="0">
                <a:solidFill>
                  <a:schemeClr val="tx1"/>
                </a:solidFill>
                <a:effectLst/>
                <a:latin typeface="+mn-lt"/>
                <a:ea typeface="+mn-ea"/>
                <a:cs typeface="+mn-cs"/>
              </a:rPr>
              <a:t>- Is it accurate,</a:t>
            </a:r>
          </a:p>
          <a:p>
            <a:pPr lvl="0"/>
            <a:r>
              <a:rPr lang="en-GB" sz="1200" kern="1200" dirty="0">
                <a:solidFill>
                  <a:schemeClr val="tx1"/>
                </a:solidFill>
                <a:effectLst/>
                <a:latin typeface="+mn-lt"/>
                <a:ea typeface="+mn-ea"/>
                <a:cs typeface="+mn-cs"/>
              </a:rPr>
              <a:t>- Where it originated,</a:t>
            </a:r>
          </a:p>
          <a:p>
            <a:pPr lvl="0"/>
            <a:r>
              <a:rPr lang="en-GB" sz="1200" kern="1200" dirty="0">
                <a:solidFill>
                  <a:schemeClr val="tx1"/>
                </a:solidFill>
                <a:effectLst/>
                <a:latin typeface="+mn-lt"/>
                <a:ea typeface="+mn-ea"/>
                <a:cs typeface="+mn-cs"/>
              </a:rPr>
              <a:t>- Do you still need it; and</a:t>
            </a:r>
          </a:p>
          <a:p>
            <a:pPr lvl="0"/>
            <a:r>
              <a:rPr lang="en-GB" sz="1200" kern="1200" dirty="0">
                <a:solidFill>
                  <a:schemeClr val="tx1"/>
                </a:solidFill>
                <a:effectLst/>
                <a:latin typeface="+mn-lt"/>
                <a:ea typeface="+mn-ea"/>
                <a:cs typeface="+mn-cs"/>
              </a:rPr>
              <a:t>- How would you securely delete it?</a:t>
            </a:r>
          </a:p>
          <a:p>
            <a:endParaRPr lang="en-GB" baseline="0" dirty="0"/>
          </a:p>
          <a:p>
            <a:r>
              <a:rPr lang="en-GB" sz="1200" kern="1200" dirty="0">
                <a:solidFill>
                  <a:schemeClr val="tx1"/>
                </a:solidFill>
                <a:effectLst/>
                <a:latin typeface="+mn-lt"/>
                <a:ea typeface="+mn-ea"/>
                <a:cs typeface="+mn-cs"/>
              </a:rPr>
              <a:t>Crucially, having answered the above points, it is essential to have appropriate and documented consent to hold and use any personal data.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you do not have, or are unable to demonstrate that you have appropriate consent you need to obtain it.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this point treat the data subjects as if you were dealing with them for the first time and issue them a copy of your privacy policy, explaining why you need their data, how it will be used and stored, and how they may rescind their consent. </a:t>
            </a:r>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1E00F7EF-A280-7D4C-A148-D33EABF15259}" type="slidenum">
              <a:rPr lang="en-US" smtClean="0"/>
              <a:pPr/>
              <a:t>5</a:t>
            </a:fld>
            <a:endParaRPr lang="en-US"/>
          </a:p>
        </p:txBody>
      </p:sp>
    </p:spTree>
    <p:extLst>
      <p:ext uri="{BB962C8B-B14F-4D97-AF65-F5344CB8AC3E}">
        <p14:creationId xmlns:p14="http://schemas.microsoft.com/office/powerpoint/2010/main" val="3691914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Don’t</a:t>
            </a:r>
            <a:r>
              <a:rPr lang="en-GB" baseline="0" dirty="0"/>
              <a:t> panic – because you may well already be complying without realising it, or if not some minor tweaks to how to work with tenants and third parties will make sure you don’t fall foul of the ICO. </a:t>
            </a:r>
          </a:p>
          <a:p>
            <a:endParaRPr lang="en-GB" baseline="0" dirty="0"/>
          </a:p>
          <a:p>
            <a:r>
              <a:rPr lang="en-GB" baseline="0" dirty="0"/>
              <a:t>When it comes to </a:t>
            </a:r>
            <a:r>
              <a:rPr lang="en-GB" b="1" baseline="0" dirty="0"/>
              <a:t>new tenants</a:t>
            </a:r>
            <a:r>
              <a:rPr lang="en-GB" baseline="0" dirty="0"/>
              <a:t>, or individuals from whom you need to obtain data, you need to make sure that you get the appropriate consent. </a:t>
            </a:r>
          </a:p>
          <a:p>
            <a:endParaRPr lang="en-GB" baseline="0" dirty="0"/>
          </a:p>
          <a:p>
            <a:r>
              <a:rPr lang="en-GB" sz="1200" kern="1200" dirty="0">
                <a:solidFill>
                  <a:schemeClr val="tx1"/>
                </a:solidFill>
                <a:effectLst/>
                <a:latin typeface="+mn-lt"/>
                <a:ea typeface="+mn-ea"/>
                <a:cs typeface="+mn-cs"/>
              </a:rPr>
              <a:t>When obtaining consent you must include the following:</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 Your name, company name, and the name of any third-parties who may rely on the consent to carry out relevant work on your behalf,</a:t>
            </a:r>
          </a:p>
          <a:p>
            <a:pPr lvl="0"/>
            <a:r>
              <a:rPr lang="en-GB" sz="1200" kern="1200" dirty="0">
                <a:solidFill>
                  <a:schemeClr val="tx1"/>
                </a:solidFill>
                <a:effectLst/>
                <a:latin typeface="+mn-lt"/>
                <a:ea typeface="+mn-ea"/>
                <a:cs typeface="+mn-cs"/>
              </a:rPr>
              <a:t>- The purpose for collecting the data,</a:t>
            </a:r>
          </a:p>
          <a:p>
            <a:pPr lvl="0"/>
            <a:r>
              <a:rPr lang="en-GB" sz="1200" kern="1200" dirty="0">
                <a:solidFill>
                  <a:schemeClr val="tx1"/>
                </a:solidFill>
                <a:effectLst/>
                <a:latin typeface="+mn-lt"/>
                <a:ea typeface="+mn-ea"/>
                <a:cs typeface="+mn-cs"/>
              </a:rPr>
              <a:t>- What it will be used for, </a:t>
            </a:r>
          </a:p>
          <a:p>
            <a:pPr marL="171450" lvl="0" indent="-171450">
              <a:buFontTx/>
              <a:buChar char="-"/>
            </a:pPr>
            <a:r>
              <a:rPr lang="en-GB" sz="1200" kern="1200" dirty="0">
                <a:solidFill>
                  <a:schemeClr val="tx1"/>
                </a:solidFill>
                <a:effectLst/>
                <a:latin typeface="+mn-lt"/>
                <a:ea typeface="+mn-ea"/>
                <a:cs typeface="+mn-cs"/>
              </a:rPr>
              <a:t>How consent for it to be passed on to third-party processors may be withdrawn</a:t>
            </a:r>
          </a:p>
          <a:p>
            <a:pPr marL="171450" lvl="0" indent="-171450">
              <a:buFontTx/>
              <a:buChar cha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most straightforward way to do this is by adopting a standard privacy policy</a:t>
            </a:r>
            <a:r>
              <a:rPr lang="en-GB" sz="1200" kern="1200" baseline="0" dirty="0">
                <a:solidFill>
                  <a:schemeClr val="tx1"/>
                </a:solidFill>
                <a:effectLst/>
                <a:latin typeface="+mn-lt"/>
                <a:ea typeface="+mn-ea"/>
                <a:cs typeface="+mn-cs"/>
              </a:rPr>
              <a:t> – explaining how you will use and why you need the data. </a:t>
            </a:r>
          </a:p>
          <a:p>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Once</a:t>
            </a:r>
            <a:r>
              <a:rPr lang="en-GB" sz="1200" kern="1200" baseline="0" dirty="0">
                <a:solidFill>
                  <a:schemeClr val="tx1"/>
                </a:solidFill>
                <a:effectLst/>
                <a:latin typeface="+mn-lt"/>
                <a:ea typeface="+mn-ea"/>
                <a:cs typeface="+mn-cs"/>
              </a:rPr>
              <a:t> you have the information, establish a schedule to review what you hold regularly and securely dispose of personal information you no-longer have a legitimate reason to hold. </a:t>
            </a:r>
          </a:p>
          <a:p>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approach</a:t>
            </a:r>
            <a:r>
              <a:rPr lang="en-GB" sz="1200" kern="1200" baseline="0" dirty="0">
                <a:solidFill>
                  <a:schemeClr val="tx1"/>
                </a:solidFill>
                <a:effectLst/>
                <a:latin typeface="+mn-lt"/>
                <a:ea typeface="+mn-ea"/>
                <a:cs typeface="+mn-cs"/>
              </a:rPr>
              <a:t> of regular review should also be applied to all existing records. </a:t>
            </a:r>
          </a:p>
          <a:p>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order to get ready for the implementation of GDPR landlords should </a:t>
            </a:r>
            <a:r>
              <a:rPr lang="en-GB" sz="1200" b="1" kern="1200" dirty="0">
                <a:solidFill>
                  <a:schemeClr val="tx1"/>
                </a:solidFill>
                <a:effectLst/>
                <a:latin typeface="+mn-lt"/>
                <a:ea typeface="+mn-ea"/>
                <a:cs typeface="+mn-cs"/>
              </a:rPr>
              <a:t>audit all of the personal data they hold</a:t>
            </a:r>
            <a:r>
              <a:rPr lang="en-GB" sz="1200" kern="1200" dirty="0">
                <a:solidFill>
                  <a:schemeClr val="tx1"/>
                </a:solidFill>
                <a:effectLst/>
                <a:latin typeface="+mn-lt"/>
                <a:ea typeface="+mn-ea"/>
                <a:cs typeface="+mn-cs"/>
              </a:rPr>
              <a:t>, with a view to ascertaining:</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 What personal data is being held,</a:t>
            </a:r>
          </a:p>
          <a:p>
            <a:pPr lvl="0"/>
            <a:r>
              <a:rPr lang="en-GB" sz="1200" kern="1200" dirty="0">
                <a:solidFill>
                  <a:schemeClr val="tx1"/>
                </a:solidFill>
                <a:effectLst/>
                <a:latin typeface="+mn-lt"/>
                <a:ea typeface="+mn-ea"/>
                <a:cs typeface="+mn-cs"/>
              </a:rPr>
              <a:t>- Is it accurate,</a:t>
            </a:r>
          </a:p>
          <a:p>
            <a:pPr lvl="0"/>
            <a:r>
              <a:rPr lang="en-GB" sz="1200" kern="1200" dirty="0">
                <a:solidFill>
                  <a:schemeClr val="tx1"/>
                </a:solidFill>
                <a:effectLst/>
                <a:latin typeface="+mn-lt"/>
                <a:ea typeface="+mn-ea"/>
                <a:cs typeface="+mn-cs"/>
              </a:rPr>
              <a:t>- Where it originated,</a:t>
            </a:r>
          </a:p>
          <a:p>
            <a:pPr lvl="0"/>
            <a:r>
              <a:rPr lang="en-GB" sz="1200" kern="1200" dirty="0">
                <a:solidFill>
                  <a:schemeClr val="tx1"/>
                </a:solidFill>
                <a:effectLst/>
                <a:latin typeface="+mn-lt"/>
                <a:ea typeface="+mn-ea"/>
                <a:cs typeface="+mn-cs"/>
              </a:rPr>
              <a:t>- Do you still need it; and</a:t>
            </a:r>
          </a:p>
          <a:p>
            <a:pPr lvl="0"/>
            <a:r>
              <a:rPr lang="en-GB" sz="1200" kern="1200" dirty="0">
                <a:solidFill>
                  <a:schemeClr val="tx1"/>
                </a:solidFill>
                <a:effectLst/>
                <a:latin typeface="+mn-lt"/>
                <a:ea typeface="+mn-ea"/>
                <a:cs typeface="+mn-cs"/>
              </a:rPr>
              <a:t>- How would you securely delete it?</a:t>
            </a:r>
          </a:p>
          <a:p>
            <a:endParaRPr lang="en-GB" baseline="0" dirty="0"/>
          </a:p>
          <a:p>
            <a:r>
              <a:rPr lang="en-GB" sz="1200" kern="1200" dirty="0">
                <a:solidFill>
                  <a:schemeClr val="tx1"/>
                </a:solidFill>
                <a:effectLst/>
                <a:latin typeface="+mn-lt"/>
                <a:ea typeface="+mn-ea"/>
                <a:cs typeface="+mn-cs"/>
              </a:rPr>
              <a:t>Crucially, having answered the above points, it is essential to have appropriate and documented consent to hold and use any personal data.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you do not have, or are unable to demonstrate that you have appropriate consent you need to obtain it.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this point treat the data subjects as if you were dealing with them for the first time and issue them a copy of your privacy policy, explaining why you need their data, how it will be used and stored, and how they may rescind their consent. </a:t>
            </a:r>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1E00F7EF-A280-7D4C-A148-D33EABF15259}" type="slidenum">
              <a:rPr lang="en-US" smtClean="0"/>
              <a:pPr/>
              <a:t>6</a:t>
            </a:fld>
            <a:endParaRPr lang="en-US"/>
          </a:p>
        </p:txBody>
      </p:sp>
    </p:spTree>
    <p:extLst>
      <p:ext uri="{BB962C8B-B14F-4D97-AF65-F5344CB8AC3E}">
        <p14:creationId xmlns:p14="http://schemas.microsoft.com/office/powerpoint/2010/main" val="3691914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Webinar:  </a:t>
            </a:r>
            <a:r>
              <a:rPr lang="en-GB" b="0" dirty="0"/>
              <a:t>Watch</a:t>
            </a:r>
            <a:r>
              <a:rPr lang="en-GB" b="0" baseline="0" dirty="0"/>
              <a:t> </a:t>
            </a:r>
            <a:r>
              <a:rPr lang="en-GB" b="0" dirty="0"/>
              <a:t>Chris Norris, Director of Policy &amp; Practice at the NLA, and Polly Rivers, Marketing Director at Urban.co.uk as they discuss a landlord's obligation as a data controller under the new regulations. Learn how to manage existing and potential tenant's data, how to handle a data breach and provide a simple checklist of how to get ready for the introduction next month.</a:t>
            </a:r>
          </a:p>
          <a:p>
            <a:endParaRPr lang="en-GB" b="1" dirty="0"/>
          </a:p>
          <a:p>
            <a:r>
              <a:rPr lang="en-GB" b="1" dirty="0"/>
              <a:t>Blog</a:t>
            </a:r>
            <a:r>
              <a:rPr lang="en-GB" b="1" baseline="0" dirty="0"/>
              <a:t> Post: </a:t>
            </a:r>
            <a:r>
              <a:rPr lang="en-GB" b="0" baseline="0" dirty="0"/>
              <a:t>This older blog post outlines general guidance measures you can take with GDPR:</a:t>
            </a:r>
          </a:p>
          <a:p>
            <a:endParaRPr lang="en-GB" b="0" baseline="0" dirty="0"/>
          </a:p>
          <a:p>
            <a:pPr marL="228600" indent="-228600">
              <a:buAutoNum type="arabicParenBoth"/>
            </a:pPr>
            <a:r>
              <a:rPr lang="en-GB" b="1" baseline="0" dirty="0"/>
              <a:t> Register with the ICO</a:t>
            </a:r>
          </a:p>
          <a:p>
            <a:pPr marL="228600" indent="-228600">
              <a:buAutoNum type="arabicParenBoth"/>
            </a:pPr>
            <a:r>
              <a:rPr lang="en-GB" b="1" baseline="0" dirty="0"/>
              <a:t> Adopt a privacy notice</a:t>
            </a:r>
          </a:p>
          <a:p>
            <a:pPr marL="228600" indent="-228600">
              <a:buAutoNum type="arabicParenBoth"/>
            </a:pPr>
            <a:r>
              <a:rPr lang="en-GB" b="1" baseline="0" dirty="0"/>
              <a:t> Evaluate how you collect, hold, and use new data</a:t>
            </a:r>
          </a:p>
          <a:p>
            <a:pPr marL="228600" indent="-228600">
              <a:buAutoNum type="arabicParenBoth"/>
            </a:pPr>
            <a:r>
              <a:rPr lang="en-GB" b="1" baseline="0" dirty="0"/>
              <a:t> Review all data you currently hold</a:t>
            </a:r>
          </a:p>
          <a:p>
            <a:pPr marL="228600" indent="-228600">
              <a:buAutoNum type="arabicParenBoth"/>
            </a:pPr>
            <a:r>
              <a:rPr lang="en-GB" b="1" baseline="0" dirty="0"/>
              <a:t> Review all data processors you work with (third parties)</a:t>
            </a:r>
          </a:p>
          <a:p>
            <a:endParaRPr lang="en-GB" b="1"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1" baseline="0" dirty="0"/>
              <a:t>Detailed NLA Guide: </a:t>
            </a:r>
            <a:r>
              <a:rPr kumimoji="0" lang="en-GB" sz="1300" b="0" i="0" u="none" strike="noStrike" kern="1200" cap="none" spc="0" normalizeH="0" baseline="0" noProof="0" dirty="0">
                <a:ln>
                  <a:noFill/>
                </a:ln>
                <a:solidFill>
                  <a:srgbClr val="656368"/>
                </a:solidFill>
                <a:effectLst/>
                <a:uLnTx/>
                <a:uFillTx/>
                <a:latin typeface="Museo Sans 300" pitchFamily="50" charset="0"/>
                <a:ea typeface="+mn-ea"/>
                <a:cs typeface="+mn-cs"/>
              </a:rPr>
              <a:t>1. Download the NLA’s guide for members and model fair processing notice.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656368"/>
                </a:solidFill>
                <a:effectLst/>
                <a:uLnTx/>
                <a:uFillTx/>
                <a:latin typeface="Museo Sans 300" pitchFamily="50" charset="0"/>
                <a:ea typeface="+mn-ea"/>
                <a:cs typeface="+mn-cs"/>
              </a:rPr>
              <a:t>2. When collecting new data, adopt a fair processing notice such as the one provided by NLA.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656368"/>
                </a:solidFill>
                <a:effectLst/>
                <a:uLnTx/>
                <a:uFillTx/>
                <a:latin typeface="Museo Sans 300" pitchFamily="50" charset="0"/>
                <a:ea typeface="+mn-ea"/>
                <a:cs typeface="+mn-cs"/>
              </a:rPr>
              <a:t>3. Register with the ICO. It only costs £40 for most landlords.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656368"/>
                </a:solidFill>
                <a:effectLst/>
                <a:uLnTx/>
                <a:uFillTx/>
                <a:latin typeface="Museo Sans 300" pitchFamily="50" charset="0"/>
                <a:ea typeface="+mn-ea"/>
                <a:cs typeface="+mn-cs"/>
              </a:rPr>
              <a:t>Audit existing data. </a:t>
            </a:r>
          </a:p>
          <a:p>
            <a:endParaRPr lang="en-GB" b="1" baseline="0" dirty="0"/>
          </a:p>
          <a:p>
            <a:r>
              <a:rPr lang="en-GB" b="1" baseline="0" dirty="0"/>
              <a:t>GDPR FAQ’s: </a:t>
            </a:r>
            <a:r>
              <a:rPr lang="en-GB" b="0" baseline="0" dirty="0"/>
              <a:t>Self-Explanatory,</a:t>
            </a:r>
            <a:r>
              <a:rPr lang="en-GB" b="1" baseline="0" dirty="0"/>
              <a:t> </a:t>
            </a:r>
            <a:r>
              <a:rPr lang="en-GB" b="0" baseline="0" dirty="0"/>
              <a:t>a collection of FAQs that cover all parts of the process.</a:t>
            </a:r>
            <a:endParaRPr lang="en-GB" b="1" baseline="0" dirty="0"/>
          </a:p>
          <a:p>
            <a:endParaRPr lang="en-GB" b="1" baseline="0" dirty="0"/>
          </a:p>
          <a:p>
            <a:r>
              <a:rPr lang="en-GB" b="1" baseline="0" dirty="0"/>
              <a:t>NLA Model Fair Processing Notice: </a:t>
            </a:r>
            <a:r>
              <a:rPr lang="en-GB" b="0" baseline="0" dirty="0"/>
              <a:t>Find Attached </a:t>
            </a:r>
            <a:endParaRPr lang="en-GB" b="1"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1E00F7EF-A280-7D4C-A148-D33EABF15259}"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468018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members looking</a:t>
            </a:r>
            <a:r>
              <a:rPr lang="en-GB" baseline="0" dirty="0"/>
              <a:t> for general help with getting started,  best practice and becoming accredited we have a wide ranging resources you can access:</a:t>
            </a:r>
          </a:p>
          <a:p>
            <a:endParaRPr lang="en-GB" baseline="0" dirty="0"/>
          </a:p>
          <a:p>
            <a:r>
              <a:rPr lang="en-GB" dirty="0"/>
              <a:t>http://www.gettingstartedasalandlord.co.uk/resources</a:t>
            </a:r>
          </a:p>
          <a:p>
            <a:endParaRPr lang="en-GB" dirty="0"/>
          </a:p>
          <a:p>
            <a:r>
              <a:rPr lang="en-GB" dirty="0"/>
              <a:t>https://landlords.org.uk/accreditation/landlords</a:t>
            </a:r>
          </a:p>
          <a:p>
            <a:endParaRPr lang="en-GB" dirty="0"/>
          </a:p>
          <a:p>
            <a:endParaRPr lang="en-GB" dirty="0"/>
          </a:p>
        </p:txBody>
      </p:sp>
      <p:sp>
        <p:nvSpPr>
          <p:cNvPr id="4" name="Slide Number Placeholder 3"/>
          <p:cNvSpPr>
            <a:spLocks noGrp="1"/>
          </p:cNvSpPr>
          <p:nvPr>
            <p:ph type="sldNum" sz="quarter" idx="10"/>
          </p:nvPr>
        </p:nvSpPr>
        <p:spPr/>
        <p:txBody>
          <a:bodyPr/>
          <a:lstStyle/>
          <a:p>
            <a:fld id="{1E00F7EF-A280-7D4C-A148-D33EABF15259}" type="slidenum">
              <a:rPr lang="en-US" smtClean="0"/>
              <a:pPr/>
              <a:t>14</a:t>
            </a:fld>
            <a:endParaRPr lang="en-US"/>
          </a:p>
        </p:txBody>
      </p:sp>
    </p:spTree>
    <p:extLst>
      <p:ext uri="{BB962C8B-B14F-4D97-AF65-F5344CB8AC3E}">
        <p14:creationId xmlns:p14="http://schemas.microsoft.com/office/powerpoint/2010/main" val="3691914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Full</a:t>
            </a:r>
            <a:r>
              <a:rPr lang="en-GB" baseline="0" dirty="0"/>
              <a:t> member benefits also include discounts on the following courses:</a:t>
            </a:r>
          </a:p>
          <a:p>
            <a:endParaRPr lang="en-GB" baseline="0" dirty="0"/>
          </a:p>
          <a:p>
            <a:r>
              <a:rPr lang="en-GB" baseline="0" dirty="0"/>
              <a:t>https://www.landlords.org.uk/events/product_course</a:t>
            </a:r>
          </a:p>
          <a:p>
            <a:endParaRPr lang="en-GB" baseline="0" dirty="0"/>
          </a:p>
          <a:p>
            <a:pPr marL="171450" indent="-171450">
              <a:buFontTx/>
              <a:buChar char="-"/>
            </a:pPr>
            <a:r>
              <a:rPr lang="en-GB" baseline="0" dirty="0"/>
              <a:t>Landlord Foundation</a:t>
            </a:r>
          </a:p>
          <a:p>
            <a:pPr marL="171450" indent="-171450">
              <a:buFontTx/>
              <a:buChar char="-"/>
            </a:pPr>
            <a:r>
              <a:rPr lang="en-GB" baseline="0" dirty="0"/>
              <a:t>Possession</a:t>
            </a:r>
          </a:p>
          <a:p>
            <a:pPr marL="171450" indent="-171450">
              <a:buFontTx/>
              <a:buChar char="-"/>
            </a:pPr>
            <a:r>
              <a:rPr lang="en-GB" baseline="0" dirty="0"/>
              <a:t>Capital Gains Tax</a:t>
            </a:r>
          </a:p>
          <a:p>
            <a:pPr marL="171450" indent="-171450">
              <a:buFontTx/>
              <a:buChar char="-"/>
            </a:pPr>
            <a:r>
              <a:rPr lang="en-GB" baseline="0" dirty="0"/>
              <a:t>Portable Appliance Testing</a:t>
            </a:r>
          </a:p>
          <a:p>
            <a:pPr marL="171450" indent="-171450">
              <a:buFontTx/>
              <a:buChar char="-"/>
            </a:pPr>
            <a:r>
              <a:rPr lang="en-GB" baseline="0" dirty="0"/>
              <a:t>Safer Homes</a:t>
            </a:r>
          </a:p>
          <a:p>
            <a:pPr marL="171450" indent="-171450">
              <a:buFontTx/>
              <a:buChar char="-"/>
            </a:pPr>
            <a:r>
              <a:rPr lang="en-GB" baseline="0" dirty="0"/>
              <a:t>Deposits, Damages and Disputes</a:t>
            </a:r>
          </a:p>
          <a:p>
            <a:pPr marL="171450" indent="-171450">
              <a:buFontTx/>
              <a:buChar char="-"/>
            </a:pPr>
            <a:r>
              <a:rPr lang="en-GB" baseline="0" dirty="0"/>
              <a:t>Immigration</a:t>
            </a:r>
          </a:p>
          <a:p>
            <a:pPr marL="171450" indent="-171450">
              <a:buFontTx/>
              <a:buChar char="-"/>
            </a:pPr>
            <a:r>
              <a:rPr lang="en-GB" baseline="0" dirty="0"/>
              <a:t>Planning a Successful Investment</a:t>
            </a:r>
          </a:p>
          <a:p>
            <a:pPr marL="171450" indent="-171450">
              <a:buFontTx/>
              <a:buChar char="-"/>
            </a:pPr>
            <a:r>
              <a:rPr lang="en-GB" baseline="0" dirty="0"/>
              <a:t>Specialist Taxation</a:t>
            </a:r>
          </a:p>
        </p:txBody>
      </p:sp>
      <p:sp>
        <p:nvSpPr>
          <p:cNvPr id="4" name="Slide Number Placeholder 3"/>
          <p:cNvSpPr>
            <a:spLocks noGrp="1"/>
          </p:cNvSpPr>
          <p:nvPr>
            <p:ph type="sldNum" sz="quarter" idx="10"/>
          </p:nvPr>
        </p:nvSpPr>
        <p:spPr/>
        <p:txBody>
          <a:bodyPr/>
          <a:lstStyle/>
          <a:p>
            <a:fld id="{4AC8C563-CD7F-40B7-A8B5-BE3B8E96BE6F}"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24060319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7375720" y="240189"/>
            <a:ext cx="1320801" cy="584833"/>
          </a:xfrm>
          <a:prstGeom prst="rect">
            <a:avLst/>
          </a:prstGeom>
        </p:spPr>
      </p:pic>
      <p:pic>
        <p:nvPicPr>
          <p:cNvPr id="8" name="Picture 7"/>
          <p:cNvPicPr>
            <a:picLocks noChangeAspect="1"/>
          </p:cNvPicPr>
          <p:nvPr userDrawn="1"/>
        </p:nvPicPr>
        <p:blipFill>
          <a:blip r:embed="rId3" cstate="print"/>
          <a:stretch>
            <a:fillRect/>
          </a:stretch>
        </p:blipFill>
        <p:spPr>
          <a:xfrm>
            <a:off x="469329" y="386952"/>
            <a:ext cx="720330" cy="236605"/>
          </a:xfrm>
          <a:prstGeom prst="rect">
            <a:avLst/>
          </a:prstGeom>
        </p:spPr>
      </p:pic>
      <p:sp>
        <p:nvSpPr>
          <p:cNvPr id="9" name="Title 1"/>
          <p:cNvSpPr txBox="1">
            <a:spLocks/>
          </p:cNvSpPr>
          <p:nvPr userDrawn="1"/>
        </p:nvSpPr>
        <p:spPr>
          <a:xfrm>
            <a:off x="377298" y="6551635"/>
            <a:ext cx="4159617" cy="202373"/>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1000" dirty="0" err="1">
                <a:solidFill>
                  <a:srgbClr val="444448"/>
                </a:solidFill>
                <a:latin typeface="Museo Sans 300"/>
                <a:cs typeface="Museo Sans 300"/>
              </a:rPr>
              <a:t>www.landlords.org.uk</a:t>
            </a:r>
            <a:endParaRPr lang="en-US" sz="1000" dirty="0">
              <a:solidFill>
                <a:srgbClr val="444448"/>
              </a:solidFill>
              <a:latin typeface="Museo Sans 300"/>
              <a:cs typeface="Museo Sans 300"/>
            </a:endParaRPr>
          </a:p>
        </p:txBody>
      </p:sp>
      <p:sp>
        <p:nvSpPr>
          <p:cNvPr id="10" name="Title 1"/>
          <p:cNvSpPr txBox="1">
            <a:spLocks/>
          </p:cNvSpPr>
          <p:nvPr userDrawn="1"/>
        </p:nvSpPr>
        <p:spPr>
          <a:xfrm>
            <a:off x="8449177" y="6568402"/>
            <a:ext cx="387513" cy="20237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fld id="{9E6C0566-B084-DE49-8F73-A662E7E0F7C1}" type="slidenum">
              <a:rPr lang="en-US" sz="900" smtClean="0">
                <a:solidFill>
                  <a:srgbClr val="30CF9D"/>
                </a:solidFill>
              </a:rPr>
              <a:pPr algn="r">
                <a:lnSpc>
                  <a:spcPct val="80000"/>
                </a:lnSpc>
              </a:pPr>
              <a:t>‹#›</a:t>
            </a:fld>
            <a:endParaRPr lang="en-US" sz="900" dirty="0">
              <a:solidFill>
                <a:srgbClr val="30CF9D"/>
              </a:solidFill>
              <a:latin typeface="Museo Sans 700"/>
              <a:cs typeface="Museo Sans 700"/>
            </a:endParaRPr>
          </a:p>
        </p:txBody>
      </p:sp>
      <p:cxnSp>
        <p:nvCxnSpPr>
          <p:cNvPr id="11" name="Straight Connector 10"/>
          <p:cNvCxnSpPr/>
          <p:nvPr userDrawn="1"/>
        </p:nvCxnSpPr>
        <p:spPr>
          <a:xfrm>
            <a:off x="469329" y="914400"/>
            <a:ext cx="8227192" cy="0"/>
          </a:xfrm>
          <a:prstGeom prst="line">
            <a:avLst/>
          </a:prstGeom>
          <a:ln w="19050">
            <a:solidFill>
              <a:srgbClr val="30CF9D"/>
            </a:solidFill>
          </a:ln>
        </p:spPr>
        <p:style>
          <a:lnRef idx="1">
            <a:schemeClr val="dk1"/>
          </a:lnRef>
          <a:fillRef idx="0">
            <a:schemeClr val="dk1"/>
          </a:fillRef>
          <a:effectRef idx="0">
            <a:schemeClr val="dk1"/>
          </a:effectRef>
          <a:fontRef idx="minor">
            <a:schemeClr val="tx1"/>
          </a:fontRef>
        </p:style>
      </p:cxnSp>
      <p:sp>
        <p:nvSpPr>
          <p:cNvPr id="13" name="Title 1"/>
          <p:cNvSpPr>
            <a:spLocks noGrp="1"/>
          </p:cNvSpPr>
          <p:nvPr>
            <p:ph type="title"/>
          </p:nvPr>
        </p:nvSpPr>
        <p:spPr>
          <a:xfrm>
            <a:off x="469328" y="1356639"/>
            <a:ext cx="8215063" cy="460375"/>
          </a:xfrm>
        </p:spPr>
        <p:txBody>
          <a:bodyPr lIns="0">
            <a:noAutofit/>
          </a:bodyPr>
          <a:lstStyle>
            <a:lvl1pPr algn="l">
              <a:defRPr sz="3200">
                <a:solidFill>
                  <a:srgbClr val="40D5AE"/>
                </a:solidFill>
              </a:defRPr>
            </a:lvl1pPr>
          </a:lstStyle>
          <a:p>
            <a:r>
              <a:rPr lang="en-US"/>
              <a:t>Click to edit Master title style</a:t>
            </a:r>
            <a:endParaRPr lang="en-US" dirty="0"/>
          </a:p>
        </p:txBody>
      </p:sp>
      <p:sp>
        <p:nvSpPr>
          <p:cNvPr id="14" name="Content Placeholder 2"/>
          <p:cNvSpPr>
            <a:spLocks noGrp="1"/>
          </p:cNvSpPr>
          <p:nvPr>
            <p:ph idx="4294967295"/>
          </p:nvPr>
        </p:nvSpPr>
        <p:spPr>
          <a:xfrm>
            <a:off x="457200" y="2114803"/>
            <a:ext cx="8229600" cy="3444840"/>
          </a:xfrm>
        </p:spPr>
        <p:txBody>
          <a:bodyPr/>
          <a:lstStyle/>
          <a:p>
            <a:pPr lvl="0"/>
            <a:r>
              <a:rPr lang="en-US"/>
              <a:t>Click to edit Master text styles</a:t>
            </a:r>
          </a:p>
        </p:txBody>
      </p:sp>
    </p:spTree>
    <p:extLst>
      <p:ext uri="{BB962C8B-B14F-4D97-AF65-F5344CB8AC3E}">
        <p14:creationId xmlns:p14="http://schemas.microsoft.com/office/powerpoint/2010/main" val="2179867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44320A-3E6B-5C4F-AB99-BD36057EC097}" type="datetimeFigureOut">
              <a:rPr lang="en-US" smtClean="0">
                <a:solidFill>
                  <a:prstClr val="black">
                    <a:tint val="75000"/>
                  </a:prstClr>
                </a:solidFill>
              </a:rPr>
              <a:pPr/>
              <a:t>7/2/2021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6C0566-B084-DE49-8F73-A662E7E0F7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0442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44320A-3E6B-5C4F-AB99-BD36057EC097}" type="datetimeFigureOut">
              <a:rPr lang="en-US" smtClean="0">
                <a:solidFill>
                  <a:prstClr val="black">
                    <a:tint val="75000"/>
                  </a:prstClr>
                </a:solidFill>
              </a:rPr>
              <a:pPr/>
              <a:t>7/2/2021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6C0566-B084-DE49-8F73-A662E7E0F7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918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7375720" y="240189"/>
            <a:ext cx="1320801" cy="584833"/>
          </a:xfrm>
          <a:prstGeom prst="rect">
            <a:avLst/>
          </a:prstGeom>
        </p:spPr>
      </p:pic>
      <p:pic>
        <p:nvPicPr>
          <p:cNvPr id="8" name="Picture 7"/>
          <p:cNvPicPr>
            <a:picLocks noChangeAspect="1"/>
          </p:cNvPicPr>
          <p:nvPr userDrawn="1"/>
        </p:nvPicPr>
        <p:blipFill>
          <a:blip r:embed="rId3" cstate="print"/>
          <a:stretch>
            <a:fillRect/>
          </a:stretch>
        </p:blipFill>
        <p:spPr>
          <a:xfrm>
            <a:off x="469329" y="386952"/>
            <a:ext cx="720330" cy="236605"/>
          </a:xfrm>
          <a:prstGeom prst="rect">
            <a:avLst/>
          </a:prstGeom>
        </p:spPr>
      </p:pic>
      <p:sp>
        <p:nvSpPr>
          <p:cNvPr id="9" name="Title 1"/>
          <p:cNvSpPr txBox="1">
            <a:spLocks/>
          </p:cNvSpPr>
          <p:nvPr userDrawn="1"/>
        </p:nvSpPr>
        <p:spPr>
          <a:xfrm>
            <a:off x="377298" y="6551635"/>
            <a:ext cx="4159617" cy="202373"/>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1000" dirty="0" err="1">
                <a:solidFill>
                  <a:srgbClr val="444448"/>
                </a:solidFill>
                <a:latin typeface="Museo Sans 300"/>
                <a:cs typeface="Museo Sans 300"/>
              </a:rPr>
              <a:t>www.landlords.org.uk</a:t>
            </a:r>
            <a:endParaRPr lang="en-US" sz="1000" dirty="0">
              <a:solidFill>
                <a:srgbClr val="444448"/>
              </a:solidFill>
              <a:latin typeface="Museo Sans 300"/>
              <a:cs typeface="Museo Sans 300"/>
            </a:endParaRPr>
          </a:p>
        </p:txBody>
      </p:sp>
      <p:sp>
        <p:nvSpPr>
          <p:cNvPr id="10" name="Title 1"/>
          <p:cNvSpPr txBox="1">
            <a:spLocks/>
          </p:cNvSpPr>
          <p:nvPr userDrawn="1"/>
        </p:nvSpPr>
        <p:spPr>
          <a:xfrm>
            <a:off x="8449177" y="6568402"/>
            <a:ext cx="387513" cy="20237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fld id="{9E6C0566-B084-DE49-8F73-A662E7E0F7C1}" type="slidenum">
              <a:rPr lang="en-US" sz="900" smtClean="0">
                <a:solidFill>
                  <a:srgbClr val="30CF9D"/>
                </a:solidFill>
              </a:rPr>
              <a:pPr algn="r">
                <a:lnSpc>
                  <a:spcPct val="80000"/>
                </a:lnSpc>
              </a:pPr>
              <a:t>‹#›</a:t>
            </a:fld>
            <a:endParaRPr lang="en-US" sz="900" dirty="0">
              <a:solidFill>
                <a:srgbClr val="30CF9D"/>
              </a:solidFill>
              <a:latin typeface="Museo Sans 700"/>
              <a:cs typeface="Museo Sans 700"/>
            </a:endParaRPr>
          </a:p>
        </p:txBody>
      </p:sp>
      <p:cxnSp>
        <p:nvCxnSpPr>
          <p:cNvPr id="11" name="Straight Connector 10"/>
          <p:cNvCxnSpPr/>
          <p:nvPr userDrawn="1"/>
        </p:nvCxnSpPr>
        <p:spPr>
          <a:xfrm>
            <a:off x="469329" y="914400"/>
            <a:ext cx="8227192" cy="0"/>
          </a:xfrm>
          <a:prstGeom prst="line">
            <a:avLst/>
          </a:prstGeom>
          <a:ln w="19050">
            <a:solidFill>
              <a:srgbClr val="30CF9D"/>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31285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44320A-3E6B-5C4F-AB99-BD36057EC097}" type="datetimeFigureOut">
              <a:rPr lang="en-US" smtClean="0">
                <a:solidFill>
                  <a:prstClr val="black">
                    <a:tint val="75000"/>
                  </a:prstClr>
                </a:solidFill>
              </a:rPr>
              <a:pPr/>
              <a:t>7/2/2021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6C0566-B084-DE49-8F73-A662E7E0F7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685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44320A-3E6B-5C4F-AB99-BD36057EC097}" type="datetimeFigureOut">
              <a:rPr lang="en-US" smtClean="0">
                <a:solidFill>
                  <a:prstClr val="black">
                    <a:tint val="75000"/>
                  </a:prstClr>
                </a:solidFill>
              </a:rPr>
              <a:pPr/>
              <a:t>7/2/2021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6C0566-B084-DE49-8F73-A662E7E0F7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0665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44320A-3E6B-5C4F-AB99-BD36057EC097}" type="datetimeFigureOut">
              <a:rPr lang="en-US" smtClean="0">
                <a:solidFill>
                  <a:prstClr val="black">
                    <a:tint val="75000"/>
                  </a:prstClr>
                </a:solidFill>
              </a:rPr>
              <a:pPr/>
              <a:t>7/2/2021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E6C0566-B084-DE49-8F73-A662E7E0F7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7180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44320A-3E6B-5C4F-AB99-BD36057EC097}" type="datetimeFigureOut">
              <a:rPr lang="en-US" smtClean="0">
                <a:solidFill>
                  <a:prstClr val="black">
                    <a:tint val="75000"/>
                  </a:prstClr>
                </a:solidFill>
              </a:rPr>
              <a:pPr/>
              <a:t>7/2/2021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E6C0566-B084-DE49-8F73-A662E7E0F7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933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44320A-3E6B-5C4F-AB99-BD36057EC097}" type="datetimeFigureOut">
              <a:rPr lang="en-US" smtClean="0">
                <a:solidFill>
                  <a:prstClr val="black">
                    <a:tint val="75000"/>
                  </a:prstClr>
                </a:solidFill>
              </a:rPr>
              <a:pPr/>
              <a:t>7/2/2021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E6C0566-B084-DE49-8F73-A662E7E0F7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0753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44320A-3E6B-5C4F-AB99-BD36057EC097}" type="datetimeFigureOut">
              <a:rPr lang="en-US" smtClean="0">
                <a:solidFill>
                  <a:prstClr val="black">
                    <a:tint val="75000"/>
                  </a:prstClr>
                </a:solidFill>
              </a:rPr>
              <a:pPr/>
              <a:t>7/2/2021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6C0566-B084-DE49-8F73-A662E7E0F7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03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44320A-3E6B-5C4F-AB99-BD36057EC097}" type="datetimeFigureOut">
              <a:rPr lang="en-US" smtClean="0">
                <a:solidFill>
                  <a:prstClr val="black">
                    <a:tint val="75000"/>
                  </a:prstClr>
                </a:solidFill>
              </a:rPr>
              <a:pPr/>
              <a:t>7/2/2021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6C0566-B084-DE49-8F73-A662E7E0F7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375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F44320A-3E6B-5C4F-AB99-BD36057EC097}" type="datetimeFigureOut">
              <a:rPr lang="en-US" smtClean="0">
                <a:solidFill>
                  <a:prstClr val="black">
                    <a:tint val="75000"/>
                  </a:prstClr>
                </a:solidFill>
              </a:rPr>
              <a:pPr defTabSz="457200"/>
              <a:t>7/2/2021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E6C0566-B084-DE49-8F73-A662E7E0F7C1}"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054468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Downloads/494759_fair-processing-notice-members-april-2018.docx" TargetMode="External"/><Relationship Id="rId3" Type="http://schemas.openxmlformats.org/officeDocument/2006/relationships/hyperlink" Target="https://www.youtube.com/watch?v=YnpEa5b_q-E" TargetMode="External"/><Relationship Id="rId7" Type="http://schemas.openxmlformats.org/officeDocument/2006/relationships/hyperlink" Target="https://nlanews.org.uk/t/11G-5KXSZ-C2RBO1CP7D/cr.aspx?utm_campaign=9373379_Member%20Announcement%20-%20GDPR%20-%20Forms%20Removal%20-%201&amp;utm_medium=email&amp;utm_source=National%20Landlords%20Association&amp;dm_t=0,0,0,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nlanews.org.uk/t/11G-5KXTX-C2RBO1CP7D/cr.aspx?utm_campaign=9373379_Member%20Announcement%20-%20GDPR%20-%20Forms%20Removal%20-%201&amp;utm_medium=email&amp;utm_source=National%20Landlords%20Association&amp;dm_t=0,0,0,0,0" TargetMode="External"/><Relationship Id="rId5" Type="http://schemas.openxmlformats.org/officeDocument/2006/relationships/hyperlink" Target="https://i.emlfiles4.com/cmpdoc/8/4/3/1/files/494764_gdpr-member-guide-12.04.18.pdf?utm_campaign=9373379_Member%20Announcement%20-%20GDPR%20-%20Forms%20Removal%20-%201&amp;utm_medium=email&amp;utm_source=National%20Landlords%20Association&amp;dm_t=0,0,0,0,0" TargetMode="External"/><Relationship Id="rId4" Type="http://schemas.openxmlformats.org/officeDocument/2006/relationships/hyperlink" Target="https://nlauk.wordpress.com/2018/03/13/gdpr-essential-guide-your-responsibilities-and-five-tips-for-the-best-course-of-action/" TargetMode="External"/><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hyperlink" Target="mailto:melvin.pugh@landlords.org.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landlords.org.uk/"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0"/>
            <a:ext cx="9145505" cy="6858000"/>
          </a:xfrm>
          <a:prstGeom prst="rect">
            <a:avLst/>
          </a:prstGeom>
          <a:solidFill>
            <a:srgbClr val="B1EE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67824" y="2107322"/>
            <a:ext cx="8676176" cy="47506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27" name="Picture 26"/>
          <p:cNvPicPr>
            <a:picLocks noChangeAspect="1"/>
          </p:cNvPicPr>
          <p:nvPr/>
        </p:nvPicPr>
        <p:blipFill>
          <a:blip r:embed="rId3" cstate="print"/>
          <a:stretch>
            <a:fillRect/>
          </a:stretch>
        </p:blipFill>
        <p:spPr>
          <a:xfrm>
            <a:off x="6258123" y="451290"/>
            <a:ext cx="2438398" cy="1079689"/>
          </a:xfrm>
          <a:prstGeom prst="rect">
            <a:avLst/>
          </a:prstGeom>
        </p:spPr>
      </p:pic>
      <p:sp>
        <p:nvSpPr>
          <p:cNvPr id="28" name="Title 1"/>
          <p:cNvSpPr>
            <a:spLocks noGrp="1"/>
          </p:cNvSpPr>
          <p:nvPr>
            <p:ph type="ctrTitle" idx="4294967295"/>
          </p:nvPr>
        </p:nvSpPr>
        <p:spPr>
          <a:xfrm>
            <a:off x="658190" y="3657999"/>
            <a:ext cx="8799709" cy="1470025"/>
          </a:xfrm>
        </p:spPr>
        <p:txBody>
          <a:bodyPr>
            <a:normAutofit/>
          </a:bodyPr>
          <a:lstStyle/>
          <a:p>
            <a:pPr algn="l">
              <a:lnSpc>
                <a:spcPct val="80000"/>
              </a:lnSpc>
            </a:pPr>
            <a:r>
              <a:rPr lang="en-US" sz="4200" dirty="0">
                <a:solidFill>
                  <a:srgbClr val="656368"/>
                </a:solidFill>
                <a:latin typeface="Museo Sans 300" pitchFamily="50" charset="0"/>
                <a:cs typeface="Museo Sans 700"/>
              </a:rPr>
              <a:t>GDPR for Landlords</a:t>
            </a:r>
          </a:p>
        </p:txBody>
      </p:sp>
      <p:pic>
        <p:nvPicPr>
          <p:cNvPr id="29" name="Picture 28"/>
          <p:cNvPicPr>
            <a:picLocks noChangeAspect="1"/>
          </p:cNvPicPr>
          <p:nvPr/>
        </p:nvPicPr>
        <p:blipFill>
          <a:blip r:embed="rId4" cstate="print"/>
          <a:stretch>
            <a:fillRect/>
          </a:stretch>
        </p:blipFill>
        <p:spPr>
          <a:xfrm>
            <a:off x="469329" y="678088"/>
            <a:ext cx="1739900" cy="571500"/>
          </a:xfrm>
          <a:prstGeom prst="rect">
            <a:avLst/>
          </a:prstGeom>
        </p:spPr>
      </p:pic>
      <p:sp>
        <p:nvSpPr>
          <p:cNvPr id="32" name="Subtitle 2"/>
          <p:cNvSpPr txBox="1">
            <a:spLocks/>
          </p:cNvSpPr>
          <p:nvPr/>
        </p:nvSpPr>
        <p:spPr>
          <a:xfrm>
            <a:off x="656686" y="4640512"/>
            <a:ext cx="7884249" cy="1020735"/>
          </a:xfrm>
          <a:prstGeom prst="rect">
            <a:avLst/>
          </a:prstGeom>
        </p:spPr>
        <p:txBody>
          <a:bodyPr rtlCol="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defRPr/>
            </a:pPr>
            <a:r>
              <a:rPr lang="en-US" sz="2400" dirty="0">
                <a:solidFill>
                  <a:srgbClr val="656368"/>
                </a:solidFill>
                <a:latin typeface="Museo Sans 300" pitchFamily="50" charset="0"/>
              </a:rPr>
              <a:t>General Data Protection Regulation </a:t>
            </a:r>
          </a:p>
          <a:p>
            <a:pPr>
              <a:buFont typeface="Arial"/>
              <a:buNone/>
              <a:defRPr/>
            </a:pPr>
            <a:r>
              <a:rPr lang="en-US" sz="2400" dirty="0">
                <a:solidFill>
                  <a:srgbClr val="656368"/>
                </a:solidFill>
                <a:latin typeface="Museo Sans 300" pitchFamily="50" charset="0"/>
              </a:rPr>
              <a:t>Melvin Pugh – Local Representative for Dorset</a:t>
            </a:r>
          </a:p>
          <a:p>
            <a:pPr>
              <a:buFont typeface="Arial"/>
              <a:buNone/>
              <a:defRPr/>
            </a:pPr>
            <a:endParaRPr lang="en-US" sz="2400" dirty="0">
              <a:solidFill>
                <a:srgbClr val="656368"/>
              </a:solidFill>
              <a:latin typeface="Museo Sans 300" pitchFamily="50" charset="0"/>
            </a:endParaRPr>
          </a:p>
        </p:txBody>
      </p:sp>
      <p:pic>
        <p:nvPicPr>
          <p:cNvPr id="5" name="Picture 4" descr="cover_imag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824" y="2107321"/>
            <a:ext cx="8677680" cy="1183691"/>
          </a:xfrm>
          <a:prstGeom prst="rect">
            <a:avLst/>
          </a:prstGeom>
        </p:spPr>
      </p:pic>
    </p:spTree>
    <p:extLst>
      <p:ext uri="{BB962C8B-B14F-4D97-AF65-F5344CB8AC3E}">
        <p14:creationId xmlns:p14="http://schemas.microsoft.com/office/powerpoint/2010/main" val="3236038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908720"/>
            <a:ext cx="8208912" cy="584775"/>
          </a:xfrm>
          <a:prstGeom prst="rect">
            <a:avLst/>
          </a:prstGeom>
          <a:noFill/>
        </p:spPr>
        <p:txBody>
          <a:bodyPr wrap="square" rtlCol="0">
            <a:spAutoFit/>
          </a:bodyPr>
          <a:lstStyle/>
          <a:p>
            <a:r>
              <a:rPr lang="en-GB" sz="3200" dirty="0">
                <a:solidFill>
                  <a:srgbClr val="00CC99"/>
                </a:solidFill>
                <a:latin typeface="Museo Sans 300" pitchFamily="50" charset="0"/>
              </a:rPr>
              <a:t>GDPR – FAQs</a:t>
            </a:r>
          </a:p>
        </p:txBody>
      </p:sp>
      <p:sp>
        <p:nvSpPr>
          <p:cNvPr id="3" name="TextBox 2"/>
          <p:cNvSpPr txBox="1"/>
          <p:nvPr/>
        </p:nvSpPr>
        <p:spPr>
          <a:xfrm>
            <a:off x="476411" y="1616606"/>
            <a:ext cx="8208912" cy="5386090"/>
          </a:xfrm>
          <a:prstGeom prst="rect">
            <a:avLst/>
          </a:prstGeom>
          <a:noFill/>
        </p:spPr>
        <p:txBody>
          <a:bodyPr wrap="square" rtlCol="0">
            <a:spAutoFit/>
          </a:bodyPr>
          <a:lstStyle/>
          <a:p>
            <a:r>
              <a:rPr lang="en-GB" sz="2000" b="1" dirty="0">
                <a:latin typeface="Museo Sans 300" pitchFamily="50" charset="0"/>
              </a:rPr>
              <a:t>Q. Should I supply existing and past tenants with a Privacy Policy?</a:t>
            </a:r>
          </a:p>
          <a:p>
            <a:r>
              <a:rPr lang="en-GB" dirty="0">
                <a:latin typeface="Museo Sans 300" pitchFamily="50" charset="0"/>
              </a:rPr>
              <a:t>A. Yes</a:t>
            </a:r>
          </a:p>
          <a:p>
            <a:pPr marL="171450" indent="-171450">
              <a:buFont typeface="Arial" panose="020B0604020202020204" pitchFamily="34" charset="0"/>
              <a:buChar char="•"/>
            </a:pPr>
            <a:endParaRPr lang="en-GB" b="1" dirty="0">
              <a:latin typeface="Museo Sans 300" pitchFamily="50" charset="0"/>
            </a:endParaRPr>
          </a:p>
          <a:p>
            <a:r>
              <a:rPr lang="en-GB" sz="2000" b="1" dirty="0">
                <a:latin typeface="Museo Sans 300" pitchFamily="50" charset="0"/>
              </a:rPr>
              <a:t>Q. What do I do if I can’t get hold of a tenant to supply them with a Privacy Policy?</a:t>
            </a:r>
          </a:p>
          <a:p>
            <a:r>
              <a:rPr lang="en-GB" dirty="0">
                <a:latin typeface="Museo Sans 300" pitchFamily="50" charset="0"/>
              </a:rPr>
              <a:t>A. Data must be correct under GDPR.  Make an effort to gather correct data for existing tenants, if you can’t get hold of them consider deleting data for past tenants. </a:t>
            </a:r>
          </a:p>
          <a:p>
            <a:pPr marL="171450" indent="-171450">
              <a:buFont typeface="Arial" panose="020B0604020202020204" pitchFamily="34" charset="0"/>
              <a:buChar char="•"/>
            </a:pPr>
            <a:endParaRPr lang="en-GB" b="1" dirty="0">
              <a:latin typeface="Museo Sans 300" pitchFamily="50" charset="0"/>
            </a:endParaRPr>
          </a:p>
          <a:p>
            <a:r>
              <a:rPr lang="en-GB" sz="2000" b="1" dirty="0">
                <a:latin typeface="Museo Sans 300" pitchFamily="50" charset="0"/>
              </a:rPr>
              <a:t>Q. I have always used an agent to manage my properties, and only retain copies of the ASTs for my records. What do I do then? </a:t>
            </a:r>
          </a:p>
          <a:p>
            <a:r>
              <a:rPr lang="en-GB" dirty="0">
                <a:latin typeface="Museo Sans 300" pitchFamily="50" charset="0"/>
              </a:rPr>
              <a:t>A. You are still holding data, so the GDPR rules still apply. </a:t>
            </a:r>
          </a:p>
          <a:p>
            <a:pPr marL="171450" indent="-171450">
              <a:buFont typeface="Arial" panose="020B0604020202020204" pitchFamily="34" charset="0"/>
              <a:buChar char="•"/>
            </a:pPr>
            <a:endParaRPr lang="en-GB" b="1" dirty="0">
              <a:latin typeface="Museo Sans 300" pitchFamily="50" charset="0"/>
            </a:endParaRPr>
          </a:p>
          <a:p>
            <a:r>
              <a:rPr lang="en-GB" sz="2000" b="1" dirty="0">
                <a:latin typeface="Museo Sans 300" pitchFamily="50" charset="0"/>
              </a:rPr>
              <a:t>Q. Can I provide a tenant’s forwarding address to the deposit scheme?</a:t>
            </a:r>
          </a:p>
          <a:p>
            <a:r>
              <a:rPr lang="en-GB" dirty="0">
                <a:latin typeface="Museo Sans 300" pitchFamily="50" charset="0"/>
              </a:rPr>
              <a:t>A. Consent is an ideal answer. Or ask tenant to manage this process themselves</a:t>
            </a:r>
            <a:r>
              <a:rPr lang="en-GB" sz="1600" dirty="0">
                <a:latin typeface="Museo Sans 300" pitchFamily="50" charset="0"/>
              </a:rPr>
              <a:t>. </a:t>
            </a:r>
          </a:p>
          <a:p>
            <a:endParaRPr lang="en-GB" sz="2400" b="1" dirty="0">
              <a:solidFill>
                <a:srgbClr val="656368"/>
              </a:solidFill>
              <a:latin typeface="Museo Sans 300" pitchFamily="50" charset="0"/>
            </a:endParaRPr>
          </a:p>
        </p:txBody>
      </p:sp>
    </p:spTree>
    <p:extLst>
      <p:ext uri="{BB962C8B-B14F-4D97-AF65-F5344CB8AC3E}">
        <p14:creationId xmlns:p14="http://schemas.microsoft.com/office/powerpoint/2010/main" val="4187304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908720"/>
            <a:ext cx="8208912" cy="584775"/>
          </a:xfrm>
          <a:prstGeom prst="rect">
            <a:avLst/>
          </a:prstGeom>
          <a:noFill/>
        </p:spPr>
        <p:txBody>
          <a:bodyPr wrap="square" rtlCol="0">
            <a:spAutoFit/>
          </a:bodyPr>
          <a:lstStyle/>
          <a:p>
            <a:r>
              <a:rPr lang="en-GB" sz="3200" dirty="0">
                <a:solidFill>
                  <a:srgbClr val="00CC99"/>
                </a:solidFill>
                <a:latin typeface="Museo Sans 300" pitchFamily="50" charset="0"/>
              </a:rPr>
              <a:t>GDPR – FAQs</a:t>
            </a:r>
          </a:p>
        </p:txBody>
      </p:sp>
      <p:sp>
        <p:nvSpPr>
          <p:cNvPr id="3" name="TextBox 2"/>
          <p:cNvSpPr txBox="1"/>
          <p:nvPr/>
        </p:nvSpPr>
        <p:spPr>
          <a:xfrm>
            <a:off x="476411" y="1628800"/>
            <a:ext cx="8208912" cy="5447645"/>
          </a:xfrm>
          <a:prstGeom prst="rect">
            <a:avLst/>
          </a:prstGeom>
          <a:noFill/>
        </p:spPr>
        <p:txBody>
          <a:bodyPr wrap="square" rtlCol="0">
            <a:spAutoFit/>
          </a:bodyPr>
          <a:lstStyle/>
          <a:p>
            <a:r>
              <a:rPr lang="en-GB" sz="2200" b="1" dirty="0">
                <a:latin typeface="Museo Sans 300" pitchFamily="50" charset="0"/>
              </a:rPr>
              <a:t>Q. Am I responsible for ensuring that my letting agent is compliant?</a:t>
            </a:r>
          </a:p>
          <a:p>
            <a:pPr marL="342900" indent="-342900">
              <a:buAutoNum type="alphaUcPeriod"/>
            </a:pPr>
            <a:r>
              <a:rPr lang="en-GB" sz="2000" dirty="0">
                <a:latin typeface="Museo Sans 300" pitchFamily="50" charset="0"/>
              </a:rPr>
              <a:t>Yes, the ultimate responsibility for data security falls to you, the data controller. </a:t>
            </a:r>
          </a:p>
          <a:p>
            <a:pPr marL="342900" indent="-342900">
              <a:buAutoNum type="alphaUcPeriod"/>
            </a:pPr>
            <a:endParaRPr lang="en-GB" sz="2000" b="1" dirty="0">
              <a:latin typeface="Museo Sans 300" pitchFamily="50" charset="0"/>
            </a:endParaRPr>
          </a:p>
          <a:p>
            <a:r>
              <a:rPr lang="en-GB" sz="2200" b="1" dirty="0">
                <a:latin typeface="Museo Sans 300" pitchFamily="50" charset="0"/>
              </a:rPr>
              <a:t>Q. Do the traders I use for occasional maintenance have to be GDPR compliant? </a:t>
            </a:r>
          </a:p>
          <a:p>
            <a:r>
              <a:rPr lang="en-GB" sz="2000" dirty="0">
                <a:latin typeface="Museo Sans 300" pitchFamily="50" charset="0"/>
              </a:rPr>
              <a:t>A. Yes, every business in the EU must comply. But you are allowed to assist with getting your preferred trader ready!</a:t>
            </a:r>
          </a:p>
          <a:p>
            <a:pPr marL="171450" indent="-171450">
              <a:buFont typeface="Arial" panose="020B0604020202020204" pitchFamily="34" charset="0"/>
              <a:buChar char="•"/>
            </a:pPr>
            <a:endParaRPr lang="en-GB" sz="2000" dirty="0">
              <a:latin typeface="Museo Sans 300" pitchFamily="50" charset="0"/>
            </a:endParaRPr>
          </a:p>
          <a:p>
            <a:r>
              <a:rPr lang="en-GB" sz="2200" b="1" dirty="0">
                <a:latin typeface="Museo Sans 300" pitchFamily="50" charset="0"/>
              </a:rPr>
              <a:t>Q. If my plumber doesn’t have a Privacy Policy then am I no longer allowed to use them?</a:t>
            </a:r>
          </a:p>
          <a:p>
            <a:r>
              <a:rPr lang="en-GB" sz="2000" dirty="0">
                <a:latin typeface="Museo Sans 300" pitchFamily="50" charset="0"/>
              </a:rPr>
              <a:t>A. There is no law to say ‘stop’ but you must understand that if you use a non-compliant processor and they cause a data breach, the ultimate responsibility ends with you. </a:t>
            </a:r>
          </a:p>
          <a:p>
            <a:endParaRPr lang="en-GB" sz="2400" b="1" dirty="0">
              <a:solidFill>
                <a:srgbClr val="656368"/>
              </a:solidFill>
              <a:latin typeface="Museo Sans 300" pitchFamily="50" charset="0"/>
            </a:endParaRPr>
          </a:p>
        </p:txBody>
      </p:sp>
    </p:spTree>
    <p:extLst>
      <p:ext uri="{BB962C8B-B14F-4D97-AF65-F5344CB8AC3E}">
        <p14:creationId xmlns:p14="http://schemas.microsoft.com/office/powerpoint/2010/main" val="1220510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908720"/>
            <a:ext cx="8208912" cy="584775"/>
          </a:xfrm>
          <a:prstGeom prst="rect">
            <a:avLst/>
          </a:prstGeom>
          <a:noFill/>
        </p:spPr>
        <p:txBody>
          <a:bodyPr wrap="square" rtlCol="0">
            <a:spAutoFit/>
          </a:bodyPr>
          <a:lstStyle/>
          <a:p>
            <a:r>
              <a:rPr lang="en-GB" sz="3200" dirty="0">
                <a:solidFill>
                  <a:srgbClr val="00CC99"/>
                </a:solidFill>
                <a:latin typeface="Museo Sans 300" pitchFamily="50" charset="0"/>
              </a:rPr>
              <a:t>GDPR – FAQs</a:t>
            </a:r>
          </a:p>
        </p:txBody>
      </p:sp>
      <p:sp>
        <p:nvSpPr>
          <p:cNvPr id="3" name="TextBox 2"/>
          <p:cNvSpPr txBox="1"/>
          <p:nvPr/>
        </p:nvSpPr>
        <p:spPr>
          <a:xfrm>
            <a:off x="476411" y="1628800"/>
            <a:ext cx="8208912" cy="4154984"/>
          </a:xfrm>
          <a:prstGeom prst="rect">
            <a:avLst/>
          </a:prstGeom>
          <a:noFill/>
        </p:spPr>
        <p:txBody>
          <a:bodyPr wrap="square" rtlCol="0">
            <a:spAutoFit/>
          </a:bodyPr>
          <a:lstStyle/>
          <a:p>
            <a:r>
              <a:rPr lang="en-GB" sz="2400" b="1" dirty="0">
                <a:latin typeface="Museo Sans 300" pitchFamily="50" charset="0"/>
              </a:rPr>
              <a:t>Q. Is it a legal requirement to register with the ICO?</a:t>
            </a:r>
          </a:p>
          <a:p>
            <a:endParaRPr lang="en-GB" sz="2000" dirty="0">
              <a:latin typeface="Museo Sans 300" pitchFamily="50" charset="0"/>
            </a:endParaRPr>
          </a:p>
          <a:p>
            <a:r>
              <a:rPr lang="en-GB" sz="2000" dirty="0">
                <a:latin typeface="Museo Sans 300" pitchFamily="50" charset="0"/>
              </a:rPr>
              <a:t>A. If you handle data, you are legally required to register as a data controller with the ICO.  You will need to renew every year.  However its not based on properties so one person/business = one registration  </a:t>
            </a:r>
          </a:p>
          <a:p>
            <a:endParaRPr lang="en-GB" sz="2400" b="1" dirty="0">
              <a:latin typeface="Museo Sans 300" pitchFamily="50" charset="0"/>
            </a:endParaRPr>
          </a:p>
          <a:p>
            <a:r>
              <a:rPr lang="en-GB" sz="2400" b="1" dirty="0">
                <a:latin typeface="Museo Sans 300" pitchFamily="50" charset="0"/>
              </a:rPr>
              <a:t>Q. Will my personal address be publicly available once I am registered? </a:t>
            </a:r>
          </a:p>
          <a:p>
            <a:endParaRPr lang="en-GB" sz="2400" b="1" dirty="0">
              <a:latin typeface="Museo Sans 300" pitchFamily="50" charset="0"/>
            </a:endParaRPr>
          </a:p>
          <a:p>
            <a:r>
              <a:rPr lang="en-GB" sz="2000" dirty="0">
                <a:latin typeface="Museo Sans 300" pitchFamily="50" charset="0"/>
              </a:rPr>
              <a:t>A. Only if your business is registered to your personal address. </a:t>
            </a:r>
          </a:p>
          <a:p>
            <a:endParaRPr lang="en-GB" sz="2400" b="1" dirty="0">
              <a:solidFill>
                <a:srgbClr val="656368"/>
              </a:solidFill>
              <a:latin typeface="Museo Sans 300" pitchFamily="50" charset="0"/>
            </a:endParaRPr>
          </a:p>
        </p:txBody>
      </p:sp>
    </p:spTree>
    <p:extLst>
      <p:ext uri="{BB962C8B-B14F-4D97-AF65-F5344CB8AC3E}">
        <p14:creationId xmlns:p14="http://schemas.microsoft.com/office/powerpoint/2010/main" val="1180052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4036" y="3064661"/>
            <a:ext cx="7836195" cy="3293209"/>
          </a:xfrm>
          <a:prstGeom prst="rect">
            <a:avLst/>
          </a:prstGeom>
          <a:noFill/>
        </p:spPr>
        <p:txBody>
          <a:bodyPr wrap="square" rtlCol="0">
            <a:spAutoFit/>
          </a:bodyPr>
          <a:lstStyle/>
          <a:p>
            <a:pPr defTabSz="457200"/>
            <a:r>
              <a:rPr lang="en-GB" u="sng" dirty="0">
                <a:solidFill>
                  <a:srgbClr val="40D5AE"/>
                </a:solidFill>
                <a:latin typeface="Museo Sans 300" pitchFamily="50" charset="0"/>
              </a:rPr>
              <a:t>NLA Resources:</a:t>
            </a:r>
          </a:p>
          <a:p>
            <a:pPr defTabSz="457200"/>
            <a:endParaRPr lang="en-GB" dirty="0">
              <a:solidFill>
                <a:prstClr val="black"/>
              </a:solidFill>
              <a:latin typeface="Museo Sans 300" pitchFamily="50" charset="0"/>
            </a:endParaRPr>
          </a:p>
          <a:p>
            <a:pPr defTabSz="457200"/>
            <a:r>
              <a:rPr lang="en-GB" sz="1400" dirty="0">
                <a:solidFill>
                  <a:prstClr val="black"/>
                </a:solidFill>
                <a:latin typeface="Museo Sans 300" pitchFamily="50" charset="0"/>
                <a:hlinkClick r:id="rId3"/>
              </a:rPr>
              <a:t>NLA Webinar</a:t>
            </a:r>
            <a:endParaRPr lang="en-GB" sz="1400" dirty="0">
              <a:solidFill>
                <a:prstClr val="black"/>
              </a:solidFill>
              <a:latin typeface="Museo Sans 300" pitchFamily="50" charset="0"/>
            </a:endParaRPr>
          </a:p>
          <a:p>
            <a:pPr defTabSz="457200"/>
            <a:endParaRPr lang="en-GB" sz="1400" dirty="0">
              <a:solidFill>
                <a:prstClr val="black"/>
              </a:solidFill>
              <a:latin typeface="Museo Sans 300" pitchFamily="50" charset="0"/>
            </a:endParaRPr>
          </a:p>
          <a:p>
            <a:pPr defTabSz="457200"/>
            <a:r>
              <a:rPr lang="en-GB" sz="1400" dirty="0">
                <a:solidFill>
                  <a:prstClr val="black"/>
                </a:solidFill>
                <a:latin typeface="Museo Sans 300" pitchFamily="50" charset="0"/>
                <a:hlinkClick r:id="rId4"/>
              </a:rPr>
              <a:t>NLA Blog Post</a:t>
            </a:r>
            <a:endParaRPr lang="en-GB" sz="1400" dirty="0">
              <a:solidFill>
                <a:prstClr val="black"/>
              </a:solidFill>
              <a:latin typeface="Museo Sans 300" pitchFamily="50" charset="0"/>
            </a:endParaRPr>
          </a:p>
          <a:p>
            <a:pPr defTabSz="457200"/>
            <a:endParaRPr lang="en-GB" sz="1400" dirty="0">
              <a:solidFill>
                <a:prstClr val="black"/>
              </a:solidFill>
              <a:latin typeface="Museo Sans 300" pitchFamily="50" charset="0"/>
            </a:endParaRPr>
          </a:p>
          <a:p>
            <a:pPr defTabSz="457200"/>
            <a:r>
              <a:rPr lang="en-GB" sz="1400" u="sng" dirty="0">
                <a:solidFill>
                  <a:prstClr val="black"/>
                </a:solidFill>
                <a:latin typeface="Museo Sans 300" pitchFamily="50" charset="0"/>
                <a:hlinkClick r:id="rId5"/>
              </a:rPr>
              <a:t>Detailed NLA Guide</a:t>
            </a:r>
            <a:endParaRPr lang="en-GB" sz="1400" u="sng" dirty="0">
              <a:solidFill>
                <a:prstClr val="black"/>
              </a:solidFill>
              <a:latin typeface="Museo Sans 300" pitchFamily="50" charset="0"/>
            </a:endParaRPr>
          </a:p>
          <a:p>
            <a:pPr defTabSz="457200"/>
            <a:br>
              <a:rPr lang="en-GB" sz="1400" dirty="0">
                <a:solidFill>
                  <a:prstClr val="black"/>
                </a:solidFill>
                <a:latin typeface="Museo Sans 300" pitchFamily="50" charset="0"/>
                <a:hlinkClick r:id="rId6"/>
              </a:rPr>
            </a:br>
            <a:r>
              <a:rPr lang="en-GB" sz="1400" dirty="0">
                <a:solidFill>
                  <a:prstClr val="black"/>
                </a:solidFill>
                <a:latin typeface="Museo Sans 300" pitchFamily="50" charset="0"/>
                <a:hlinkClick r:id="rId6"/>
              </a:rPr>
              <a:t>NLA GDPR Checklist</a:t>
            </a:r>
            <a:endParaRPr lang="en-GB" sz="1400" dirty="0">
              <a:solidFill>
                <a:prstClr val="black"/>
              </a:solidFill>
              <a:latin typeface="Museo Sans 300" pitchFamily="50" charset="0"/>
            </a:endParaRPr>
          </a:p>
          <a:p>
            <a:pPr defTabSz="457200"/>
            <a:endParaRPr lang="en-GB" sz="1400" dirty="0">
              <a:solidFill>
                <a:prstClr val="black"/>
              </a:solidFill>
              <a:latin typeface="Museo Sans 300" pitchFamily="50" charset="0"/>
            </a:endParaRPr>
          </a:p>
          <a:p>
            <a:pPr defTabSz="457200"/>
            <a:r>
              <a:rPr lang="en-GB" sz="1400" dirty="0">
                <a:solidFill>
                  <a:prstClr val="black"/>
                </a:solidFill>
                <a:latin typeface="Museo Sans 300" pitchFamily="50" charset="0"/>
                <a:hlinkClick r:id="rId7"/>
              </a:rPr>
              <a:t>NLA GDPR FAQ’s</a:t>
            </a:r>
            <a:endParaRPr lang="en-GB" sz="1400" dirty="0">
              <a:solidFill>
                <a:prstClr val="black"/>
              </a:solidFill>
              <a:latin typeface="Museo Sans 300" pitchFamily="50" charset="0"/>
            </a:endParaRPr>
          </a:p>
          <a:p>
            <a:pPr defTabSz="457200"/>
            <a:endParaRPr lang="en-GB" sz="1400" dirty="0">
              <a:solidFill>
                <a:prstClr val="black"/>
              </a:solidFill>
              <a:latin typeface="Museo Sans 300" pitchFamily="50" charset="0"/>
            </a:endParaRPr>
          </a:p>
          <a:p>
            <a:pPr defTabSz="457200"/>
            <a:r>
              <a:rPr lang="en-GB" sz="1400" dirty="0">
                <a:solidFill>
                  <a:prstClr val="black"/>
                </a:solidFill>
                <a:latin typeface="Museo Sans 300" pitchFamily="50" charset="0"/>
                <a:hlinkClick r:id="rId8" action="ppaction://hlinkfile"/>
              </a:rPr>
              <a:t>NLA Model Fair Processing Notice</a:t>
            </a:r>
            <a:endParaRPr lang="en-GB" sz="1400" dirty="0">
              <a:solidFill>
                <a:prstClr val="black"/>
              </a:solidFill>
              <a:latin typeface="Museo Sans 300" pitchFamily="50" charset="0"/>
            </a:endParaRPr>
          </a:p>
          <a:p>
            <a:pPr defTabSz="457200"/>
            <a:endParaRPr lang="en-GB" dirty="0">
              <a:solidFill>
                <a:prstClr val="black"/>
              </a:solidFill>
              <a:latin typeface="Museo Sans 300" pitchFamily="50" charset="0"/>
            </a:endParaRPr>
          </a:p>
        </p:txBody>
      </p:sp>
      <p:sp>
        <p:nvSpPr>
          <p:cNvPr id="4" name="TextBox 3"/>
          <p:cNvSpPr txBox="1"/>
          <p:nvPr/>
        </p:nvSpPr>
        <p:spPr>
          <a:xfrm>
            <a:off x="3997842" y="1515115"/>
            <a:ext cx="45719" cy="369332"/>
          </a:xfrm>
          <a:prstGeom prst="rect">
            <a:avLst/>
          </a:prstGeom>
          <a:noFill/>
        </p:spPr>
        <p:txBody>
          <a:bodyPr wrap="square" rtlCol="0">
            <a:spAutoFit/>
          </a:bodyPr>
          <a:lstStyle/>
          <a:p>
            <a:pPr defTabSz="457200"/>
            <a:endParaRPr lang="en-GB" dirty="0">
              <a:solidFill>
                <a:prstClr val="black"/>
              </a:solidFill>
            </a:endParaRPr>
          </a:p>
        </p:txBody>
      </p:sp>
      <p:sp>
        <p:nvSpPr>
          <p:cNvPr id="5" name="TextBox 4"/>
          <p:cNvSpPr txBox="1"/>
          <p:nvPr/>
        </p:nvSpPr>
        <p:spPr>
          <a:xfrm>
            <a:off x="3348988" y="893116"/>
            <a:ext cx="5543492" cy="5893921"/>
          </a:xfrm>
          <a:prstGeom prst="rect">
            <a:avLst/>
          </a:prstGeom>
          <a:noFill/>
        </p:spPr>
        <p:txBody>
          <a:bodyPr wrap="square" rtlCol="0">
            <a:spAutoFit/>
          </a:bodyPr>
          <a:lstStyle/>
          <a:p>
            <a:pPr defTabSz="457200"/>
            <a:r>
              <a:rPr lang="en-GB" sz="2800" b="1" dirty="0">
                <a:solidFill>
                  <a:srgbClr val="40D5AE"/>
                </a:solidFill>
                <a:latin typeface="Museo Sans 300" pitchFamily="50" charset="0"/>
              </a:rPr>
              <a:t>Conclusions and further info</a:t>
            </a:r>
          </a:p>
          <a:p>
            <a:pPr defTabSz="457200"/>
            <a:endParaRPr lang="en-GB" sz="2000" dirty="0">
              <a:solidFill>
                <a:prstClr val="black"/>
              </a:solidFill>
              <a:latin typeface="Museo Sans 300" pitchFamily="50" charset="0"/>
            </a:endParaRPr>
          </a:p>
          <a:p>
            <a:pPr marL="457200" indent="-457200">
              <a:buFont typeface="+mj-lt"/>
              <a:buAutoNum type="arabicPeriod"/>
            </a:pPr>
            <a:r>
              <a:rPr lang="en-GB" sz="2000" b="1" u="sng" dirty="0">
                <a:solidFill>
                  <a:srgbClr val="656368"/>
                </a:solidFill>
                <a:latin typeface="Museo Sans 300" pitchFamily="50" charset="0"/>
              </a:rPr>
              <a:t>Don’t panic</a:t>
            </a:r>
          </a:p>
          <a:p>
            <a:pPr marL="457200" indent="-457200">
              <a:buFont typeface="+mj-lt"/>
              <a:buAutoNum type="arabicPeriod"/>
            </a:pPr>
            <a:endParaRPr lang="en-GB" sz="2000" b="1" u="sng" dirty="0">
              <a:solidFill>
                <a:srgbClr val="656368"/>
              </a:solidFill>
              <a:latin typeface="Museo Sans 300" pitchFamily="50" charset="0"/>
            </a:endParaRPr>
          </a:p>
          <a:p>
            <a:pPr marL="457200" indent="-457200">
              <a:buFont typeface="+mj-lt"/>
              <a:buAutoNum type="arabicPeriod"/>
            </a:pPr>
            <a:r>
              <a:rPr lang="en-GB" sz="2000" b="1" dirty="0">
                <a:solidFill>
                  <a:srgbClr val="656368"/>
                </a:solidFill>
                <a:latin typeface="Museo Sans 300" pitchFamily="50" charset="0"/>
              </a:rPr>
              <a:t>Register with the ICO</a:t>
            </a:r>
          </a:p>
          <a:p>
            <a:pPr marL="457200" indent="-457200">
              <a:buFont typeface="+mj-lt"/>
              <a:buAutoNum type="arabicPeriod"/>
            </a:pPr>
            <a:endParaRPr lang="en-GB" sz="2000" b="1" dirty="0">
              <a:solidFill>
                <a:srgbClr val="656368"/>
              </a:solidFill>
              <a:latin typeface="Museo Sans 300" pitchFamily="50" charset="0"/>
            </a:endParaRPr>
          </a:p>
          <a:p>
            <a:pPr marL="457200" indent="-457200">
              <a:buFont typeface="+mj-lt"/>
              <a:buAutoNum type="arabicPeriod"/>
            </a:pPr>
            <a:r>
              <a:rPr lang="en-GB" sz="2000" b="1" dirty="0">
                <a:solidFill>
                  <a:srgbClr val="656368"/>
                </a:solidFill>
                <a:latin typeface="Museo Sans 300" pitchFamily="50" charset="0"/>
              </a:rPr>
              <a:t>Adopt a Privacy Notice or our ‘Fair Model Processing Notice’</a:t>
            </a:r>
          </a:p>
          <a:p>
            <a:pPr marL="457200" indent="-457200">
              <a:buFont typeface="+mj-lt"/>
              <a:buAutoNum type="arabicPeriod"/>
            </a:pPr>
            <a:endParaRPr lang="en-GB" sz="2000" b="1" dirty="0">
              <a:solidFill>
                <a:srgbClr val="656368"/>
              </a:solidFill>
              <a:latin typeface="Museo Sans 300" pitchFamily="50" charset="0"/>
            </a:endParaRPr>
          </a:p>
          <a:p>
            <a:pPr marL="457200" indent="-457200">
              <a:buFont typeface="+mj-lt"/>
              <a:buAutoNum type="arabicPeriod"/>
            </a:pPr>
            <a:r>
              <a:rPr lang="en-GB" sz="2000" b="1" dirty="0">
                <a:solidFill>
                  <a:srgbClr val="656368"/>
                </a:solidFill>
                <a:latin typeface="Museo Sans 300" pitchFamily="50" charset="0"/>
              </a:rPr>
              <a:t>Evaluate how you collect and use data</a:t>
            </a:r>
          </a:p>
          <a:p>
            <a:pPr marL="457200" indent="-457200">
              <a:buFont typeface="+mj-lt"/>
              <a:buAutoNum type="arabicPeriod"/>
            </a:pPr>
            <a:endParaRPr lang="en-GB" sz="2000" b="1" dirty="0">
              <a:solidFill>
                <a:srgbClr val="656368"/>
              </a:solidFill>
              <a:latin typeface="Museo Sans 300" pitchFamily="50" charset="0"/>
            </a:endParaRPr>
          </a:p>
          <a:p>
            <a:pPr marL="457200" indent="-457200">
              <a:buFont typeface="+mj-lt"/>
              <a:buAutoNum type="arabicPeriod"/>
            </a:pPr>
            <a:r>
              <a:rPr lang="en-GB" sz="2000" b="1" dirty="0">
                <a:solidFill>
                  <a:srgbClr val="656368"/>
                </a:solidFill>
                <a:latin typeface="Museo Sans 300" pitchFamily="50" charset="0"/>
              </a:rPr>
              <a:t>Review all the data you already hold</a:t>
            </a:r>
          </a:p>
          <a:p>
            <a:pPr marL="457200" indent="-457200">
              <a:buFont typeface="+mj-lt"/>
              <a:buAutoNum type="arabicPeriod"/>
            </a:pPr>
            <a:endParaRPr lang="en-GB" sz="2000" b="1" dirty="0">
              <a:solidFill>
                <a:srgbClr val="656368"/>
              </a:solidFill>
              <a:latin typeface="Museo Sans 300" pitchFamily="50" charset="0"/>
            </a:endParaRPr>
          </a:p>
          <a:p>
            <a:pPr marL="457200" indent="-457200">
              <a:buFont typeface="+mj-lt"/>
              <a:buAutoNum type="arabicPeriod"/>
            </a:pPr>
            <a:r>
              <a:rPr lang="en-GB" sz="2000" b="1" dirty="0">
                <a:solidFill>
                  <a:srgbClr val="656368"/>
                </a:solidFill>
                <a:latin typeface="Museo Sans 300" pitchFamily="50" charset="0"/>
              </a:rPr>
              <a:t> Check third party suppliers / contractors (e.g. letting agents)</a:t>
            </a:r>
          </a:p>
          <a:p>
            <a:r>
              <a:rPr lang="en-GB" sz="2000" b="1" dirty="0">
                <a:solidFill>
                  <a:srgbClr val="656368"/>
                </a:solidFill>
                <a:latin typeface="Museo Sans 300" pitchFamily="50" charset="0"/>
              </a:rPr>
              <a:t> </a:t>
            </a:r>
          </a:p>
          <a:p>
            <a:pPr defTabSz="457200"/>
            <a:endParaRPr lang="en-GB" sz="1300" dirty="0">
              <a:solidFill>
                <a:srgbClr val="656368"/>
              </a:solidFill>
              <a:latin typeface="Museo Sans 300" pitchFamily="50" charset="0"/>
            </a:endParaRPr>
          </a:p>
          <a:p>
            <a:pPr defTabSz="457200"/>
            <a:endParaRPr lang="en-GB" dirty="0">
              <a:solidFill>
                <a:prstClr val="black"/>
              </a:solidFill>
              <a:latin typeface="Museo Sans 300" pitchFamily="50" charset="0"/>
            </a:endParaRPr>
          </a:p>
          <a:p>
            <a:pPr defTabSz="457200"/>
            <a:endParaRPr lang="en-GB" dirty="0">
              <a:solidFill>
                <a:prstClr val="black"/>
              </a:solidFill>
              <a:latin typeface="Museo Sans 300" pitchFamily="50" charset="0"/>
            </a:endParaRPr>
          </a:p>
        </p:txBody>
      </p:sp>
      <p:pic>
        <p:nvPicPr>
          <p:cNvPr id="10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9095" y="975125"/>
            <a:ext cx="2859893" cy="1831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8857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9328" y="932103"/>
            <a:ext cx="8215063" cy="46037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40D5AE"/>
                </a:solidFill>
                <a:latin typeface="Museo Sans 300" pitchFamily="50" charset="0"/>
              </a:rPr>
              <a:t>Thank You</a:t>
            </a:r>
            <a:endParaRPr lang="en-US" dirty="0">
              <a:solidFill>
                <a:srgbClr val="40D5AE"/>
              </a:solidFill>
              <a:latin typeface="Museo Sans 300" pitchFamily="50" charset="0"/>
            </a:endParaRPr>
          </a:p>
        </p:txBody>
      </p:sp>
      <p:sp>
        <p:nvSpPr>
          <p:cNvPr id="6" name="Content Placeholder 2"/>
          <p:cNvSpPr txBox="1">
            <a:spLocks/>
          </p:cNvSpPr>
          <p:nvPr/>
        </p:nvSpPr>
        <p:spPr>
          <a:xfrm>
            <a:off x="469328" y="1477108"/>
            <a:ext cx="8525816" cy="51487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4600" indent="-457200">
              <a:buFont typeface="+mj-lt"/>
              <a:buAutoNum type="arabicPeriod"/>
              <a:defRPr/>
            </a:pPr>
            <a:endParaRPr lang="en-GB" sz="2400" b="1" dirty="0">
              <a:solidFill>
                <a:srgbClr val="40D5AE"/>
              </a:solidFill>
              <a:ea typeface="ＭＳ Ｐゴシック" pitchFamily="34" charset="-128"/>
            </a:endParaRPr>
          </a:p>
          <a:p>
            <a:pPr marL="534600" indent="-457200">
              <a:buFont typeface="+mj-lt"/>
              <a:buAutoNum type="arabicPeriod"/>
              <a:defRPr/>
            </a:pPr>
            <a:endParaRPr lang="en-GB" sz="2400" dirty="0">
              <a:solidFill>
                <a:srgbClr val="40D5AE"/>
              </a:solidFill>
              <a:ea typeface="ＭＳ Ｐゴシック" pitchFamily="34" charset="-128"/>
            </a:endParaRPr>
          </a:p>
          <a:p>
            <a:pPr marL="534600" indent="-457200">
              <a:buFont typeface="+mj-lt"/>
              <a:buAutoNum type="arabicPeriod"/>
              <a:defRPr/>
            </a:pPr>
            <a:endParaRPr lang="en-GB" sz="2400" dirty="0">
              <a:solidFill>
                <a:srgbClr val="40D5AE"/>
              </a:solidFill>
              <a:ea typeface="ＭＳ Ｐゴシック" pitchFamily="34" charset="-128"/>
            </a:endParaRPr>
          </a:p>
          <a:p>
            <a:pPr marL="534600" indent="-457200">
              <a:buFont typeface="+mj-lt"/>
              <a:buAutoNum type="arabicPeriod"/>
              <a:defRPr/>
            </a:pPr>
            <a:endParaRPr lang="en-GB" sz="2400" dirty="0">
              <a:solidFill>
                <a:srgbClr val="40D5AE"/>
              </a:solidFill>
              <a:ea typeface="ＭＳ Ｐゴシック" pitchFamily="34" charset="-128"/>
            </a:endParaRPr>
          </a:p>
          <a:p>
            <a:pPr marL="534600" indent="-457200">
              <a:buFont typeface="+mj-lt"/>
              <a:buAutoNum type="arabicPeriod"/>
              <a:defRPr/>
            </a:pPr>
            <a:endParaRPr lang="en-GB" sz="2400" dirty="0">
              <a:solidFill>
                <a:srgbClr val="40D5AE"/>
              </a:solidFill>
              <a:ea typeface="ＭＳ Ｐゴシック" pitchFamily="34" charset="-128"/>
            </a:endParaRPr>
          </a:p>
          <a:p>
            <a:pPr marL="534600" indent="-457200">
              <a:buFont typeface="+mj-lt"/>
              <a:buAutoNum type="arabicPeriod"/>
              <a:defRPr/>
            </a:pPr>
            <a:endParaRPr lang="en-GB" sz="2400" dirty="0">
              <a:solidFill>
                <a:srgbClr val="40D5AE"/>
              </a:solidFill>
              <a:ea typeface="ＭＳ Ｐゴシック" pitchFamily="34" charset="-128"/>
            </a:endParaRPr>
          </a:p>
          <a:p>
            <a:pPr marL="0" indent="0">
              <a:buFont typeface="Arial" pitchFamily="34" charset="0"/>
              <a:buNone/>
              <a:defRPr/>
            </a:pPr>
            <a:endParaRPr lang="en-GB" sz="1800" dirty="0">
              <a:solidFill>
                <a:srgbClr val="40D5AE"/>
              </a:solidFill>
              <a:ea typeface="ＭＳ Ｐゴシック" pitchFamily="34" charset="-128"/>
            </a:endParaRPr>
          </a:p>
          <a:p>
            <a:pPr marL="304800">
              <a:defRPr/>
            </a:pPr>
            <a:endParaRPr lang="en-GB" sz="1800" dirty="0">
              <a:solidFill>
                <a:srgbClr val="40D5AE"/>
              </a:solidFill>
              <a:ea typeface="ＭＳ Ｐゴシック" pitchFamily="34" charset="-128"/>
            </a:endParaRPr>
          </a:p>
          <a:p>
            <a:pPr marL="304800">
              <a:defRPr/>
            </a:pPr>
            <a:endParaRPr lang="en-GB" sz="1800" dirty="0">
              <a:solidFill>
                <a:srgbClr val="40D5AE"/>
              </a:solidFill>
              <a:ea typeface="ＭＳ Ｐゴシック" pitchFamily="34" charset="-128"/>
            </a:endParaRPr>
          </a:p>
        </p:txBody>
      </p:sp>
      <p:sp>
        <p:nvSpPr>
          <p:cNvPr id="4" name="Rectangle 3"/>
          <p:cNvSpPr/>
          <p:nvPr/>
        </p:nvSpPr>
        <p:spPr>
          <a:xfrm>
            <a:off x="469327" y="1509523"/>
            <a:ext cx="8215063" cy="4450449"/>
          </a:xfrm>
          <a:prstGeom prst="rect">
            <a:avLst/>
          </a:prstGeom>
        </p:spPr>
        <p:txBody>
          <a:bodyPr wrap="square">
            <a:spAutoFit/>
          </a:bodyPr>
          <a:lstStyle/>
          <a:p>
            <a:endParaRPr lang="en-GB" sz="2000" b="1" dirty="0">
              <a:solidFill>
                <a:srgbClr val="656368"/>
              </a:solidFill>
              <a:latin typeface="Museo Sans 300" pitchFamily="50" charset="0"/>
            </a:endParaRPr>
          </a:p>
          <a:p>
            <a:pPr lvl="0" algn="ctr" eaLnBrk="0" fontAlgn="base" hangingPunct="0">
              <a:spcBef>
                <a:spcPct val="20000"/>
              </a:spcBef>
              <a:spcAft>
                <a:spcPct val="0"/>
              </a:spcAft>
              <a:buClr>
                <a:srgbClr val="00A0AF"/>
              </a:buClr>
              <a:defRPr/>
            </a:pPr>
            <a:r>
              <a:rPr lang="en-GB" sz="3200" dirty="0">
                <a:solidFill>
                  <a:srgbClr val="656368"/>
                </a:solidFill>
                <a:latin typeface="Museo Sans 300" pitchFamily="50" charset="0"/>
                <a:ea typeface="ＭＳ Ｐゴシック" charset="0"/>
              </a:rPr>
              <a:t>I’ll take your questions now.</a:t>
            </a:r>
          </a:p>
          <a:p>
            <a:pPr lvl="0" algn="ctr" eaLnBrk="0" fontAlgn="base" hangingPunct="0">
              <a:spcBef>
                <a:spcPct val="20000"/>
              </a:spcBef>
              <a:spcAft>
                <a:spcPct val="0"/>
              </a:spcAft>
              <a:buClr>
                <a:srgbClr val="00A0AF"/>
              </a:buClr>
              <a:defRPr/>
            </a:pPr>
            <a:r>
              <a:rPr lang="en-GB" sz="3200" dirty="0">
                <a:solidFill>
                  <a:srgbClr val="656368"/>
                </a:solidFill>
                <a:latin typeface="Museo Sans 300" pitchFamily="50" charset="0"/>
                <a:ea typeface="ＭＳ Ｐゴシック" charset="0"/>
              </a:rPr>
              <a:t>Melvin Pugh</a:t>
            </a:r>
          </a:p>
          <a:p>
            <a:pPr lvl="0" algn="ctr" eaLnBrk="0" fontAlgn="base" hangingPunct="0">
              <a:spcBef>
                <a:spcPct val="20000"/>
              </a:spcBef>
              <a:spcAft>
                <a:spcPct val="0"/>
              </a:spcAft>
              <a:buClr>
                <a:srgbClr val="00A0AF"/>
              </a:buClr>
              <a:defRPr/>
            </a:pPr>
            <a:r>
              <a:rPr lang="en-GB" sz="2800" dirty="0">
                <a:solidFill>
                  <a:srgbClr val="656368"/>
                </a:solidFill>
                <a:latin typeface="Museo Sans 300" pitchFamily="50" charset="0"/>
                <a:ea typeface="ＭＳ Ｐゴシック" charset="0"/>
              </a:rPr>
              <a:t>National Landlords Association</a:t>
            </a:r>
            <a:br>
              <a:rPr lang="en-GB" sz="2400" dirty="0">
                <a:solidFill>
                  <a:srgbClr val="656368"/>
                </a:solidFill>
                <a:latin typeface="Museo Sans 300" pitchFamily="50" charset="0"/>
                <a:ea typeface="ＭＳ Ｐゴシック" charset="0"/>
              </a:rPr>
            </a:br>
            <a:r>
              <a:rPr lang="en-GB" sz="2400" dirty="0">
                <a:solidFill>
                  <a:srgbClr val="656368"/>
                </a:solidFill>
                <a:latin typeface="Museo Sans 300" pitchFamily="50" charset="0"/>
                <a:ea typeface="ＭＳ Ｐゴシック" charset="0"/>
              </a:rPr>
              <a:t>2nd Floor, 200 Union Street</a:t>
            </a:r>
            <a:br>
              <a:rPr lang="en-GB" sz="2400" dirty="0">
                <a:solidFill>
                  <a:srgbClr val="656368"/>
                </a:solidFill>
                <a:latin typeface="Museo Sans 300" pitchFamily="50" charset="0"/>
                <a:ea typeface="ＭＳ Ｐゴシック" charset="0"/>
              </a:rPr>
            </a:br>
            <a:r>
              <a:rPr lang="en-GB" sz="2400" dirty="0">
                <a:solidFill>
                  <a:srgbClr val="656368"/>
                </a:solidFill>
                <a:latin typeface="Museo Sans 300" pitchFamily="50" charset="0"/>
                <a:ea typeface="ＭＳ Ｐゴシック" charset="0"/>
              </a:rPr>
              <a:t>London  SE1 0LX</a:t>
            </a:r>
            <a:br>
              <a:rPr lang="en-GB" sz="2400" dirty="0">
                <a:solidFill>
                  <a:srgbClr val="656368"/>
                </a:solidFill>
                <a:latin typeface="Museo Sans 300" pitchFamily="50" charset="0"/>
                <a:ea typeface="ＭＳ Ｐゴシック" charset="0"/>
              </a:rPr>
            </a:br>
            <a:br>
              <a:rPr lang="en-GB" sz="2400" dirty="0">
                <a:solidFill>
                  <a:srgbClr val="656368"/>
                </a:solidFill>
                <a:latin typeface="Museo Sans 300" pitchFamily="50" charset="0"/>
                <a:ea typeface="ＭＳ Ｐゴシック" charset="0"/>
              </a:rPr>
            </a:br>
            <a:r>
              <a:rPr lang="en-GB" sz="2400" dirty="0">
                <a:solidFill>
                  <a:srgbClr val="656368"/>
                </a:solidFill>
                <a:latin typeface="Museo Sans 300" pitchFamily="50" charset="0"/>
                <a:ea typeface="ＭＳ Ｐゴシック" charset="0"/>
              </a:rPr>
              <a:t>Tel: 020 7840 8900</a:t>
            </a:r>
            <a:br>
              <a:rPr lang="en-GB" sz="2400" dirty="0">
                <a:solidFill>
                  <a:srgbClr val="656368"/>
                </a:solidFill>
                <a:latin typeface="Museo Sans 300" pitchFamily="50" charset="0"/>
                <a:ea typeface="ＭＳ Ｐゴシック" charset="0"/>
              </a:rPr>
            </a:br>
            <a:r>
              <a:rPr lang="en-GB" sz="2400" dirty="0">
                <a:solidFill>
                  <a:srgbClr val="656368"/>
                </a:solidFill>
                <a:latin typeface="Museo Sans 300" pitchFamily="50" charset="0"/>
                <a:ea typeface="ＭＳ Ｐゴシック" charset="0"/>
              </a:rPr>
              <a:t>Email: </a:t>
            </a:r>
            <a:r>
              <a:rPr lang="en-GB" sz="2400" dirty="0">
                <a:solidFill>
                  <a:srgbClr val="656368"/>
                </a:solidFill>
                <a:latin typeface="Museo Sans 300" pitchFamily="50" charset="0"/>
                <a:ea typeface="ＭＳ Ｐゴシック" charset="0"/>
                <a:hlinkClick r:id="rId3"/>
              </a:rPr>
              <a:t>melvin.pugh@landlords.org.uk</a:t>
            </a:r>
            <a:r>
              <a:rPr lang="en-GB" sz="2400" dirty="0">
                <a:solidFill>
                  <a:srgbClr val="656368"/>
                </a:solidFill>
                <a:latin typeface="Museo Sans 300" pitchFamily="50" charset="0"/>
                <a:ea typeface="ＭＳ Ｐゴシック" charset="0"/>
              </a:rPr>
              <a:t> </a:t>
            </a:r>
            <a:br>
              <a:rPr lang="en-GB" sz="2400" dirty="0">
                <a:solidFill>
                  <a:srgbClr val="656368"/>
                </a:solidFill>
                <a:latin typeface="Museo Sans 300" pitchFamily="50" charset="0"/>
                <a:ea typeface="ＭＳ Ｐゴシック" charset="0"/>
              </a:rPr>
            </a:br>
            <a:r>
              <a:rPr lang="en-GB" sz="2400" dirty="0">
                <a:solidFill>
                  <a:srgbClr val="656368"/>
                </a:solidFill>
                <a:latin typeface="Museo Sans 300" pitchFamily="50" charset="0"/>
                <a:ea typeface="ＭＳ Ｐゴシック" charset="0"/>
              </a:rPr>
              <a:t>Web: </a:t>
            </a:r>
            <a:r>
              <a:rPr lang="en-GB" sz="2400" dirty="0">
                <a:solidFill>
                  <a:srgbClr val="656368"/>
                </a:solidFill>
                <a:latin typeface="Museo Sans 300" pitchFamily="50" charset="0"/>
                <a:ea typeface="ＭＳ Ｐゴシック" charset="0"/>
                <a:hlinkClick r:id="rId4"/>
              </a:rPr>
              <a:t>www.landlords.org.uk</a:t>
            </a:r>
            <a:r>
              <a:rPr lang="en-GB" sz="2800" dirty="0">
                <a:solidFill>
                  <a:srgbClr val="656368"/>
                </a:solidFill>
                <a:latin typeface="Museo Sans 300" pitchFamily="50" charset="0"/>
                <a:ea typeface="ＭＳ Ｐゴシック" charset="0"/>
              </a:rPr>
              <a:t> </a:t>
            </a:r>
            <a:endParaRPr lang="en-GB" sz="2400" dirty="0">
              <a:solidFill>
                <a:srgbClr val="656368"/>
              </a:solidFill>
              <a:latin typeface="Museo Sans 300" pitchFamily="50" charset="0"/>
              <a:ea typeface="ＭＳ Ｐゴシック" charset="0"/>
            </a:endParaRPr>
          </a:p>
        </p:txBody>
      </p:sp>
    </p:spTree>
    <p:extLst>
      <p:ext uri="{BB962C8B-B14F-4D97-AF65-F5344CB8AC3E}">
        <p14:creationId xmlns:p14="http://schemas.microsoft.com/office/powerpoint/2010/main" val="22944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224" y="851911"/>
            <a:ext cx="8229600" cy="1143000"/>
          </a:xfrm>
        </p:spPr>
        <p:txBody>
          <a:bodyPr>
            <a:normAutofit/>
          </a:bodyPr>
          <a:lstStyle/>
          <a:p>
            <a:r>
              <a:rPr lang="en-GB" sz="3200" dirty="0">
                <a:solidFill>
                  <a:srgbClr val="40D5AE"/>
                </a:solidFill>
                <a:latin typeface="Museo Sans 300" pitchFamily="50" charset="0"/>
              </a:rPr>
              <a:t>Why join the NLA?</a:t>
            </a:r>
          </a:p>
        </p:txBody>
      </p:sp>
      <p:sp>
        <p:nvSpPr>
          <p:cNvPr id="4" name="TextBox 3"/>
          <p:cNvSpPr txBox="1"/>
          <p:nvPr/>
        </p:nvSpPr>
        <p:spPr>
          <a:xfrm>
            <a:off x="531225" y="1945921"/>
            <a:ext cx="8229599" cy="4524315"/>
          </a:xfrm>
          <a:prstGeom prst="rect">
            <a:avLst/>
          </a:prstGeom>
          <a:noFill/>
        </p:spPr>
        <p:txBody>
          <a:bodyPr wrap="square" numCol="2" rtlCol="0">
            <a:spAutoFit/>
          </a:bodyPr>
          <a:lstStyle/>
          <a:p>
            <a:r>
              <a:rPr lang="en-GB" sz="2000" b="1" dirty="0">
                <a:solidFill>
                  <a:srgbClr val="656368"/>
                </a:solidFill>
                <a:latin typeface="Museo Sans 300" pitchFamily="50" charset="0"/>
              </a:rPr>
              <a:t>NLA Member benefits</a:t>
            </a:r>
          </a:p>
          <a:p>
            <a:pPr marL="285750" indent="-285750">
              <a:buFont typeface="Wingdings" panose="05000000000000000000" pitchFamily="2" charset="2"/>
              <a:buChar char="ü"/>
            </a:pPr>
            <a:endParaRPr lang="en-GB" dirty="0">
              <a:latin typeface="Museo Sans 300" pitchFamily="50" charset="0"/>
            </a:endParaRPr>
          </a:p>
          <a:p>
            <a:pPr marL="285750" indent="-285750">
              <a:buFont typeface="Wingdings" panose="05000000000000000000" pitchFamily="2" charset="2"/>
              <a:buChar char="ü"/>
            </a:pPr>
            <a:r>
              <a:rPr lang="en-GB" dirty="0">
                <a:latin typeface="Museo Sans 300" pitchFamily="50" charset="0"/>
              </a:rPr>
              <a:t>Advice line</a:t>
            </a:r>
          </a:p>
          <a:p>
            <a:pPr marL="285750" indent="-285750">
              <a:buFont typeface="Wingdings" panose="05000000000000000000" pitchFamily="2" charset="2"/>
              <a:buChar char="ü"/>
            </a:pPr>
            <a:r>
              <a:rPr lang="en-GB" dirty="0">
                <a:latin typeface="Museo Sans 300" pitchFamily="50" charset="0"/>
              </a:rPr>
              <a:t>Online library</a:t>
            </a:r>
          </a:p>
          <a:p>
            <a:pPr marL="285750" indent="-285750">
              <a:buFont typeface="Wingdings" panose="05000000000000000000" pitchFamily="2" charset="2"/>
              <a:buChar char="ü"/>
            </a:pPr>
            <a:r>
              <a:rPr lang="en-GB" dirty="0">
                <a:latin typeface="Museo Sans 300" pitchFamily="50" charset="0"/>
              </a:rPr>
              <a:t>Online members register</a:t>
            </a:r>
          </a:p>
          <a:p>
            <a:pPr marL="285750" indent="-285750">
              <a:buFont typeface="Wingdings" panose="05000000000000000000" pitchFamily="2" charset="2"/>
              <a:buChar char="ü"/>
            </a:pPr>
            <a:r>
              <a:rPr lang="en-GB" dirty="0">
                <a:latin typeface="Museo Sans 300" pitchFamily="50" charset="0"/>
              </a:rPr>
              <a:t>NLA Forms</a:t>
            </a:r>
          </a:p>
          <a:p>
            <a:pPr marL="285750" indent="-285750">
              <a:buFont typeface="Wingdings" panose="05000000000000000000" pitchFamily="2" charset="2"/>
              <a:buChar char="ü"/>
            </a:pPr>
            <a:r>
              <a:rPr lang="en-GB" dirty="0">
                <a:latin typeface="Museo Sans 300" pitchFamily="50" charset="0"/>
              </a:rPr>
              <a:t>UK Landlord Magazine</a:t>
            </a:r>
          </a:p>
          <a:p>
            <a:pPr marL="285750" indent="-285750">
              <a:buFont typeface="Wingdings" panose="05000000000000000000" pitchFamily="2" charset="2"/>
              <a:buChar char="ü"/>
            </a:pPr>
            <a:r>
              <a:rPr lang="en-GB" dirty="0">
                <a:latin typeface="Museo Sans 300" pitchFamily="50" charset="0"/>
              </a:rPr>
              <a:t>NLA Licensing 365</a:t>
            </a:r>
          </a:p>
          <a:p>
            <a:pPr marL="285750" indent="-285750">
              <a:buFont typeface="Wingdings" panose="05000000000000000000" pitchFamily="2" charset="2"/>
              <a:buChar char="ü"/>
            </a:pPr>
            <a:r>
              <a:rPr lang="en-GB" dirty="0">
                <a:latin typeface="Museo Sans 300" pitchFamily="50" charset="0"/>
              </a:rPr>
              <a:t>Free tax investigation insurance</a:t>
            </a:r>
          </a:p>
          <a:p>
            <a:pPr marL="285750" indent="-285750">
              <a:buFont typeface="Wingdings" panose="05000000000000000000" pitchFamily="2" charset="2"/>
              <a:buChar char="ü"/>
            </a:pPr>
            <a:r>
              <a:rPr lang="en-GB" dirty="0">
                <a:latin typeface="Museo Sans 300" pitchFamily="50" charset="0"/>
              </a:rPr>
              <a:t>NLA Accreditation and CPD</a:t>
            </a:r>
          </a:p>
          <a:p>
            <a:pPr marL="285750" indent="-285750">
              <a:buFont typeface="Wingdings" panose="05000000000000000000" pitchFamily="2" charset="2"/>
              <a:buChar char="ü"/>
            </a:pPr>
            <a:r>
              <a:rPr lang="en-GB" dirty="0">
                <a:latin typeface="Museo Sans 300" pitchFamily="50" charset="0"/>
              </a:rPr>
              <a:t>NLA Membership card</a:t>
            </a:r>
          </a:p>
          <a:p>
            <a:pPr marL="285750" indent="-285750">
              <a:buFont typeface="Wingdings" panose="05000000000000000000" pitchFamily="2" charset="2"/>
              <a:buChar char="ü"/>
            </a:pPr>
            <a:r>
              <a:rPr lang="en-GB" dirty="0">
                <a:latin typeface="Museo Sans 300" pitchFamily="50" charset="0"/>
              </a:rPr>
              <a:t>NLA Membership logo</a:t>
            </a:r>
          </a:p>
          <a:p>
            <a:pPr marL="285750" indent="-285750">
              <a:buFont typeface="Wingdings" panose="05000000000000000000" pitchFamily="2" charset="2"/>
              <a:buChar char="ü"/>
            </a:pPr>
            <a:r>
              <a:rPr lang="en-GB" dirty="0">
                <a:latin typeface="Museo Sans 300" pitchFamily="50" charset="0"/>
              </a:rPr>
              <a:t>NLA e-newsletter</a:t>
            </a:r>
          </a:p>
          <a:p>
            <a:endParaRPr lang="en-GB" dirty="0">
              <a:latin typeface="Museo Sans 300" pitchFamily="50" charset="0"/>
            </a:endParaRPr>
          </a:p>
          <a:p>
            <a:endParaRPr lang="en-GB" dirty="0">
              <a:latin typeface="Museo Sans 300" pitchFamily="50" charset="0"/>
            </a:endParaRPr>
          </a:p>
          <a:p>
            <a:pPr marL="285750" indent="-285750">
              <a:buFont typeface="Wingdings" panose="05000000000000000000" pitchFamily="2" charset="2"/>
              <a:buChar char="ü"/>
            </a:pPr>
            <a:endParaRPr lang="en-GB" dirty="0">
              <a:latin typeface="Museo Sans 300" pitchFamily="50" charset="0"/>
            </a:endParaRPr>
          </a:p>
          <a:p>
            <a:pPr marL="285750" indent="-285750">
              <a:buFont typeface="Wingdings" panose="05000000000000000000" pitchFamily="2" charset="2"/>
              <a:buChar char="ü"/>
            </a:pPr>
            <a:endParaRPr lang="en-GB" dirty="0">
              <a:latin typeface="Museo Sans 300" pitchFamily="50" charset="0"/>
            </a:endParaRPr>
          </a:p>
          <a:p>
            <a:pPr marL="285750" indent="-285750">
              <a:buFont typeface="Wingdings" panose="05000000000000000000" pitchFamily="2" charset="2"/>
              <a:buChar char="ü"/>
            </a:pPr>
            <a:endParaRPr lang="en-GB" dirty="0">
              <a:latin typeface="Museo Sans 300" pitchFamily="50" charset="0"/>
            </a:endParaRPr>
          </a:p>
          <a:p>
            <a:pPr marL="285750" indent="-285750">
              <a:buFont typeface="Wingdings" panose="05000000000000000000" pitchFamily="2" charset="2"/>
              <a:buChar char="ü"/>
            </a:pPr>
            <a:r>
              <a:rPr lang="en-GB" dirty="0">
                <a:latin typeface="Museo Sans 300" pitchFamily="50" charset="0"/>
              </a:rPr>
              <a:t>Discounts on commercial services:</a:t>
            </a:r>
          </a:p>
          <a:p>
            <a:pPr marL="742950" lvl="1" indent="-285750">
              <a:buFont typeface="Wingdings" panose="05000000000000000000" pitchFamily="2" charset="2"/>
              <a:buChar char="§"/>
            </a:pPr>
            <a:r>
              <a:rPr lang="en-GB" dirty="0">
                <a:latin typeface="Museo Sans 300" pitchFamily="50" charset="0"/>
              </a:rPr>
              <a:t>NLA Property Insurance</a:t>
            </a:r>
          </a:p>
          <a:p>
            <a:pPr marL="742950" lvl="1" indent="-285750">
              <a:buFont typeface="Wingdings" panose="05000000000000000000" pitchFamily="2" charset="2"/>
              <a:buChar char="§"/>
            </a:pPr>
            <a:r>
              <a:rPr lang="en-GB" dirty="0">
                <a:latin typeface="Museo Sans 300" pitchFamily="50" charset="0"/>
              </a:rPr>
              <a:t>NLA Property Repossession</a:t>
            </a:r>
          </a:p>
          <a:p>
            <a:pPr marL="742950" lvl="1" indent="-285750">
              <a:buFont typeface="Wingdings" panose="05000000000000000000" pitchFamily="2" charset="2"/>
              <a:buChar char="§"/>
            </a:pPr>
            <a:r>
              <a:rPr lang="en-GB" dirty="0">
                <a:latin typeface="Museo Sans 300" pitchFamily="50" charset="0"/>
              </a:rPr>
              <a:t>NLA Rent Recovery</a:t>
            </a:r>
          </a:p>
          <a:p>
            <a:pPr marL="742950" lvl="1" indent="-285750">
              <a:buFont typeface="Wingdings" panose="05000000000000000000" pitchFamily="2" charset="2"/>
              <a:buChar char="§"/>
            </a:pPr>
            <a:r>
              <a:rPr lang="en-GB" dirty="0">
                <a:latin typeface="Museo Sans 300" pitchFamily="50" charset="0"/>
              </a:rPr>
              <a:t>NLA Tenant Check</a:t>
            </a:r>
          </a:p>
          <a:p>
            <a:pPr marL="742950" lvl="1" indent="-285750">
              <a:buFont typeface="Wingdings" panose="05000000000000000000" pitchFamily="2" charset="2"/>
              <a:buChar char="§"/>
            </a:pPr>
            <a:r>
              <a:rPr lang="en-GB" dirty="0">
                <a:latin typeface="Museo Sans 300" pitchFamily="50" charset="0"/>
              </a:rPr>
              <a:t>NLA Rent Protect</a:t>
            </a:r>
          </a:p>
          <a:p>
            <a:pPr marL="742950" lvl="1" indent="-285750">
              <a:buFont typeface="Wingdings" panose="05000000000000000000" pitchFamily="2" charset="2"/>
              <a:buChar char="§"/>
            </a:pPr>
            <a:r>
              <a:rPr lang="en-GB" dirty="0">
                <a:latin typeface="Museo Sans 300" pitchFamily="50" charset="0"/>
              </a:rPr>
              <a:t>NLA Inventories</a:t>
            </a:r>
          </a:p>
          <a:p>
            <a:pPr marL="742950" lvl="1" indent="-285750">
              <a:buFont typeface="Wingdings" panose="05000000000000000000" pitchFamily="2" charset="2"/>
              <a:buChar char="§"/>
            </a:pPr>
            <a:r>
              <a:rPr lang="en-GB" dirty="0">
                <a:latin typeface="Museo Sans 300" pitchFamily="50" charset="0"/>
              </a:rPr>
              <a:t>NLA Landlord Vision</a:t>
            </a:r>
          </a:p>
          <a:p>
            <a:pPr marL="742950" lvl="1" indent="-285750">
              <a:buFont typeface="Wingdings" panose="05000000000000000000" pitchFamily="2" charset="2"/>
              <a:buChar char="§"/>
            </a:pPr>
            <a:r>
              <a:rPr lang="en-GB" dirty="0">
                <a:latin typeface="Museo Sans 300" pitchFamily="50" charset="0"/>
              </a:rPr>
              <a:t>NLA Rent on Time</a:t>
            </a:r>
          </a:p>
          <a:p>
            <a:pPr marL="742950" lvl="1" indent="-285750">
              <a:buFont typeface="Wingdings" panose="05000000000000000000" pitchFamily="2" charset="2"/>
              <a:buChar char="§"/>
            </a:pPr>
            <a:r>
              <a:rPr lang="en-GB" dirty="0">
                <a:latin typeface="Museo Sans 300" pitchFamily="50" charset="0"/>
              </a:rPr>
              <a:t>NLA Mortgages</a:t>
            </a:r>
          </a:p>
          <a:p>
            <a:pPr marL="742950" lvl="1" indent="-285750">
              <a:buFont typeface="Wingdings" panose="05000000000000000000" pitchFamily="2" charset="2"/>
              <a:buChar char="§"/>
            </a:pPr>
            <a:r>
              <a:rPr lang="en-GB" dirty="0" err="1">
                <a:latin typeface="Museo Sans 300" pitchFamily="50" charset="0"/>
              </a:rPr>
              <a:t>myDeposits</a:t>
            </a:r>
            <a:endParaRPr lang="en-GB" dirty="0">
              <a:latin typeface="Museo Sans 300" pitchFamily="50" charset="0"/>
            </a:endParaRPr>
          </a:p>
        </p:txBody>
      </p:sp>
    </p:spTree>
    <p:extLst>
      <p:ext uri="{BB962C8B-B14F-4D97-AF65-F5344CB8AC3E}">
        <p14:creationId xmlns:p14="http://schemas.microsoft.com/office/powerpoint/2010/main" val="3224082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9328" y="932103"/>
            <a:ext cx="8215063" cy="46037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n-US" sz="3200" b="1" dirty="0">
                <a:solidFill>
                  <a:srgbClr val="40D5AE"/>
                </a:solidFill>
                <a:latin typeface="Museo Sans 300" pitchFamily="50" charset="0"/>
              </a:rPr>
              <a:t>Data Protection in a Nutshell</a:t>
            </a:r>
            <a:endParaRPr lang="en-US" b="1" dirty="0">
              <a:solidFill>
                <a:srgbClr val="40D5AE"/>
              </a:solidFill>
              <a:latin typeface="Museo Sans 300" pitchFamily="50" charset="0"/>
            </a:endParaRPr>
          </a:p>
        </p:txBody>
      </p:sp>
      <p:sp>
        <p:nvSpPr>
          <p:cNvPr id="6" name="Content Placeholder 2"/>
          <p:cNvSpPr txBox="1">
            <a:spLocks/>
          </p:cNvSpPr>
          <p:nvPr/>
        </p:nvSpPr>
        <p:spPr>
          <a:xfrm>
            <a:off x="469328" y="1477108"/>
            <a:ext cx="8525816" cy="51487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4600" indent="-457200">
              <a:buFont typeface="+mj-lt"/>
              <a:buAutoNum type="arabicPeriod"/>
              <a:defRPr/>
            </a:pPr>
            <a:endParaRPr lang="en-GB" sz="2400" b="1" dirty="0">
              <a:solidFill>
                <a:srgbClr val="40D5AE"/>
              </a:solidFill>
              <a:ea typeface="ＭＳ Ｐゴシック" pitchFamily="34" charset="-128"/>
            </a:endParaRPr>
          </a:p>
          <a:p>
            <a:pPr marL="534600" indent="-457200">
              <a:buFont typeface="+mj-lt"/>
              <a:buAutoNum type="arabicPeriod"/>
              <a:defRPr/>
            </a:pPr>
            <a:endParaRPr lang="en-GB" sz="2400" dirty="0">
              <a:solidFill>
                <a:srgbClr val="40D5AE"/>
              </a:solidFill>
              <a:ea typeface="ＭＳ Ｐゴシック" pitchFamily="34" charset="-128"/>
            </a:endParaRPr>
          </a:p>
          <a:p>
            <a:pPr marL="534600" indent="-457200">
              <a:buFont typeface="+mj-lt"/>
              <a:buAutoNum type="arabicPeriod"/>
              <a:defRPr/>
            </a:pPr>
            <a:endParaRPr lang="en-GB" sz="2400" dirty="0">
              <a:solidFill>
                <a:srgbClr val="40D5AE"/>
              </a:solidFill>
              <a:ea typeface="ＭＳ Ｐゴシック" pitchFamily="34" charset="-128"/>
            </a:endParaRPr>
          </a:p>
          <a:p>
            <a:pPr marL="534600" indent="-457200">
              <a:buFont typeface="+mj-lt"/>
              <a:buAutoNum type="arabicPeriod"/>
              <a:defRPr/>
            </a:pPr>
            <a:endParaRPr lang="en-GB" sz="2400" dirty="0">
              <a:solidFill>
                <a:srgbClr val="40D5AE"/>
              </a:solidFill>
              <a:ea typeface="ＭＳ Ｐゴシック" pitchFamily="34" charset="-128"/>
            </a:endParaRPr>
          </a:p>
          <a:p>
            <a:pPr marL="534600" indent="-457200">
              <a:buFont typeface="+mj-lt"/>
              <a:buAutoNum type="arabicPeriod"/>
              <a:defRPr/>
            </a:pPr>
            <a:endParaRPr lang="en-GB" sz="2400" dirty="0">
              <a:solidFill>
                <a:srgbClr val="40D5AE"/>
              </a:solidFill>
              <a:ea typeface="ＭＳ Ｐゴシック" pitchFamily="34" charset="-128"/>
            </a:endParaRPr>
          </a:p>
          <a:p>
            <a:pPr marL="534600" indent="-457200">
              <a:buFont typeface="+mj-lt"/>
              <a:buAutoNum type="arabicPeriod"/>
              <a:defRPr/>
            </a:pPr>
            <a:endParaRPr lang="en-GB" sz="2400" dirty="0">
              <a:solidFill>
                <a:srgbClr val="40D5AE"/>
              </a:solidFill>
              <a:ea typeface="ＭＳ Ｐゴシック" pitchFamily="34" charset="-128"/>
            </a:endParaRPr>
          </a:p>
          <a:p>
            <a:pPr marL="0" indent="0">
              <a:buFont typeface="Arial" pitchFamily="34" charset="0"/>
              <a:buNone/>
              <a:defRPr/>
            </a:pPr>
            <a:endParaRPr lang="en-GB" sz="1800" dirty="0">
              <a:solidFill>
                <a:srgbClr val="40D5AE"/>
              </a:solidFill>
              <a:ea typeface="ＭＳ Ｐゴシック" pitchFamily="34" charset="-128"/>
            </a:endParaRPr>
          </a:p>
          <a:p>
            <a:pPr marL="304800">
              <a:defRPr/>
            </a:pPr>
            <a:endParaRPr lang="en-GB" sz="1800" dirty="0">
              <a:solidFill>
                <a:srgbClr val="40D5AE"/>
              </a:solidFill>
              <a:ea typeface="ＭＳ Ｐゴシック" pitchFamily="34" charset="-128"/>
            </a:endParaRPr>
          </a:p>
          <a:p>
            <a:pPr marL="304800">
              <a:defRPr/>
            </a:pPr>
            <a:endParaRPr lang="en-GB" sz="1800" dirty="0">
              <a:solidFill>
                <a:srgbClr val="40D5AE"/>
              </a:solidFill>
              <a:ea typeface="ＭＳ Ｐゴシック" pitchFamily="34" charset="-128"/>
            </a:endParaRPr>
          </a:p>
        </p:txBody>
      </p:sp>
      <p:sp>
        <p:nvSpPr>
          <p:cNvPr id="4" name="Rectangle 3"/>
          <p:cNvSpPr/>
          <p:nvPr/>
        </p:nvSpPr>
        <p:spPr>
          <a:xfrm>
            <a:off x="469327" y="1509523"/>
            <a:ext cx="8328309" cy="5016758"/>
          </a:xfrm>
          <a:prstGeom prst="rect">
            <a:avLst/>
          </a:prstGeom>
        </p:spPr>
        <p:txBody>
          <a:bodyPr wrap="square">
            <a:spAutoFit/>
          </a:bodyPr>
          <a:lstStyle/>
          <a:p>
            <a:r>
              <a:rPr lang="en-GB" sz="2000" b="1" dirty="0">
                <a:solidFill>
                  <a:srgbClr val="656368"/>
                </a:solidFill>
                <a:latin typeface="Museo Sans 300" pitchFamily="50" charset="0"/>
              </a:rPr>
              <a:t>In Law:</a:t>
            </a:r>
          </a:p>
          <a:p>
            <a:endParaRPr lang="en-GB" sz="2000" b="1" dirty="0">
              <a:solidFill>
                <a:srgbClr val="656368"/>
              </a:solidFill>
              <a:latin typeface="Museo Sans 300" pitchFamily="50" charset="0"/>
            </a:endParaRPr>
          </a:p>
          <a:p>
            <a:pPr marL="457200" indent="-457200">
              <a:buFont typeface="+mj-lt"/>
              <a:buAutoNum type="arabicPeriod"/>
            </a:pPr>
            <a:r>
              <a:rPr lang="en-GB" sz="2000" dirty="0">
                <a:solidFill>
                  <a:srgbClr val="656368"/>
                </a:solidFill>
                <a:latin typeface="Museo Sans 300" pitchFamily="50" charset="0"/>
              </a:rPr>
              <a:t>Prior to May 2018 Data Protection in the UK was covered by the Data Protection Act (DPA)</a:t>
            </a:r>
          </a:p>
          <a:p>
            <a:pPr marL="457200" indent="-457200">
              <a:buFont typeface="+mj-lt"/>
              <a:buAutoNum type="arabicPeriod"/>
            </a:pPr>
            <a:endParaRPr lang="en-GB" sz="2000" dirty="0">
              <a:solidFill>
                <a:srgbClr val="656368"/>
              </a:solidFill>
              <a:latin typeface="Museo Sans 300" pitchFamily="50" charset="0"/>
            </a:endParaRPr>
          </a:p>
          <a:p>
            <a:pPr marL="457200" indent="-457200">
              <a:buFont typeface="+mj-lt"/>
              <a:buAutoNum type="arabicPeriod"/>
            </a:pPr>
            <a:r>
              <a:rPr lang="en-GB" sz="2000" dirty="0">
                <a:solidFill>
                  <a:srgbClr val="656368"/>
                </a:solidFill>
                <a:latin typeface="Museo Sans 300" pitchFamily="50" charset="0"/>
              </a:rPr>
              <a:t>From May 2018 the General Data Protection Regulation (or GDPR) came into effect, superseding the DPA.</a:t>
            </a:r>
          </a:p>
          <a:p>
            <a:endParaRPr lang="en-GB" sz="2000" b="1" dirty="0">
              <a:solidFill>
                <a:srgbClr val="656368"/>
              </a:solidFill>
              <a:latin typeface="Museo Sans 300" pitchFamily="50" charset="0"/>
            </a:endParaRPr>
          </a:p>
          <a:p>
            <a:r>
              <a:rPr lang="en-GB" sz="2000" b="1" dirty="0">
                <a:solidFill>
                  <a:srgbClr val="656368"/>
                </a:solidFill>
                <a:latin typeface="Museo Sans 300" pitchFamily="50" charset="0"/>
              </a:rPr>
              <a:t>In Practice</a:t>
            </a:r>
          </a:p>
          <a:p>
            <a:endParaRPr lang="en-GB" sz="2000" b="1" dirty="0">
              <a:solidFill>
                <a:srgbClr val="656368"/>
              </a:solidFill>
              <a:latin typeface="Museo Sans 300" pitchFamily="50" charset="0"/>
            </a:endParaRPr>
          </a:p>
          <a:p>
            <a:pPr marL="457200" indent="-457200">
              <a:buFont typeface="+mj-lt"/>
              <a:buAutoNum type="arabicPeriod"/>
            </a:pPr>
            <a:r>
              <a:rPr lang="en-GB" sz="2000" dirty="0">
                <a:solidFill>
                  <a:srgbClr val="656368"/>
                </a:solidFill>
                <a:latin typeface="Museo Sans 300" pitchFamily="50" charset="0"/>
              </a:rPr>
              <a:t>Landlords are </a:t>
            </a:r>
            <a:r>
              <a:rPr lang="en-GB" sz="2000" b="1" dirty="0">
                <a:solidFill>
                  <a:srgbClr val="656368"/>
                </a:solidFill>
                <a:latin typeface="Museo Sans 300" pitchFamily="50" charset="0"/>
              </a:rPr>
              <a:t>‘data controllers’ </a:t>
            </a:r>
            <a:r>
              <a:rPr lang="en-GB" sz="2000" dirty="0">
                <a:solidFill>
                  <a:srgbClr val="656368"/>
                </a:solidFill>
                <a:latin typeface="Museo Sans 300" pitchFamily="50" charset="0"/>
              </a:rPr>
              <a:t>meaning that they are responsible for how personal information is collected, used, and stored.</a:t>
            </a:r>
          </a:p>
          <a:p>
            <a:pPr marL="457200" indent="-457200">
              <a:buFont typeface="+mj-lt"/>
              <a:buAutoNum type="arabicPeriod"/>
            </a:pPr>
            <a:endParaRPr lang="en-GB" sz="2000" dirty="0">
              <a:solidFill>
                <a:srgbClr val="656368"/>
              </a:solidFill>
              <a:latin typeface="Museo Sans 300" pitchFamily="50" charset="0"/>
            </a:endParaRPr>
          </a:p>
          <a:p>
            <a:pPr marL="457200" indent="-457200">
              <a:buFont typeface="+mj-lt"/>
              <a:buAutoNum type="arabicPeriod"/>
            </a:pPr>
            <a:r>
              <a:rPr lang="en-GB" sz="2000" dirty="0">
                <a:solidFill>
                  <a:srgbClr val="656368"/>
                </a:solidFill>
                <a:latin typeface="Museo Sans 300" pitchFamily="50" charset="0"/>
              </a:rPr>
              <a:t>Failure to properly control and/or process personal data is a ‘breach’ and can carry significant consequences (up to 4% of annual turnover)</a:t>
            </a:r>
            <a:endParaRPr lang="en-GB" sz="2000" b="1" dirty="0">
              <a:solidFill>
                <a:srgbClr val="656368"/>
              </a:solidFill>
              <a:latin typeface="Museo Sans 300" pitchFamily="50" charset="0"/>
            </a:endParaRPr>
          </a:p>
        </p:txBody>
      </p:sp>
    </p:spTree>
    <p:extLst>
      <p:ext uri="{BB962C8B-B14F-4D97-AF65-F5344CB8AC3E}">
        <p14:creationId xmlns:p14="http://schemas.microsoft.com/office/powerpoint/2010/main" val="1238053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Arrow Connector 42">
            <a:extLst>
              <a:ext uri="{FF2B5EF4-FFF2-40B4-BE49-F238E27FC236}">
                <a16:creationId xmlns:a16="http://schemas.microsoft.com/office/drawing/2014/main" id="{3C05F85B-9071-4982-8E08-B177CD9B87E0}"/>
              </a:ext>
            </a:extLst>
          </p:cNvPr>
          <p:cNvCxnSpPr>
            <a:cxnSpLocks/>
          </p:cNvCxnSpPr>
          <p:nvPr/>
        </p:nvCxnSpPr>
        <p:spPr>
          <a:xfrm flipH="1">
            <a:off x="2090725" y="2814060"/>
            <a:ext cx="2260093" cy="18121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DC742D9-7823-448B-998C-CC3FE3F44F5C}"/>
              </a:ext>
            </a:extLst>
          </p:cNvPr>
          <p:cNvCxnSpPr>
            <a:cxnSpLocks/>
          </p:cNvCxnSpPr>
          <p:nvPr/>
        </p:nvCxnSpPr>
        <p:spPr>
          <a:xfrm flipH="1">
            <a:off x="3503064" y="2785825"/>
            <a:ext cx="994449" cy="18312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FDEC1CF1-1AC1-4825-AD4A-DBA7B6161A21}"/>
              </a:ext>
            </a:extLst>
          </p:cNvPr>
          <p:cNvCxnSpPr>
            <a:cxnSpLocks/>
          </p:cNvCxnSpPr>
          <p:nvPr/>
        </p:nvCxnSpPr>
        <p:spPr>
          <a:xfrm>
            <a:off x="5125226" y="2778711"/>
            <a:ext cx="2778520" cy="18383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A6A4DC82-C8B7-4EE1-8919-EC8C01034607}"/>
              </a:ext>
            </a:extLst>
          </p:cNvPr>
          <p:cNvCxnSpPr>
            <a:cxnSpLocks/>
          </p:cNvCxnSpPr>
          <p:nvPr/>
        </p:nvCxnSpPr>
        <p:spPr>
          <a:xfrm>
            <a:off x="4855972" y="2778712"/>
            <a:ext cx="1669636" cy="18192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06CBA7C1-91CA-4FB9-B75C-E01FA14BD1FC}"/>
              </a:ext>
            </a:extLst>
          </p:cNvPr>
          <p:cNvCxnSpPr>
            <a:cxnSpLocks/>
            <a:endCxn id="40" idx="0"/>
          </p:cNvCxnSpPr>
          <p:nvPr/>
        </p:nvCxnSpPr>
        <p:spPr>
          <a:xfrm>
            <a:off x="4689458" y="2796853"/>
            <a:ext cx="664842" cy="17699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84" name="Rectangle 3083">
            <a:extLst>
              <a:ext uri="{FF2B5EF4-FFF2-40B4-BE49-F238E27FC236}">
                <a16:creationId xmlns:a16="http://schemas.microsoft.com/office/drawing/2014/main" id="{4E5E18F4-BF8D-46DE-87BA-28109E2FBF83}"/>
              </a:ext>
            </a:extLst>
          </p:cNvPr>
          <p:cNvSpPr/>
          <p:nvPr/>
        </p:nvSpPr>
        <p:spPr>
          <a:xfrm>
            <a:off x="508022" y="4128119"/>
            <a:ext cx="8141195" cy="3181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Title 1"/>
          <p:cNvSpPr>
            <a:spLocks noGrp="1" noChangeArrowheads="1"/>
          </p:cNvSpPr>
          <p:nvPr>
            <p:ph type="title"/>
          </p:nvPr>
        </p:nvSpPr>
        <p:spPr>
          <a:xfrm>
            <a:off x="365768" y="546838"/>
            <a:ext cx="7886700" cy="1325563"/>
          </a:xfrm>
        </p:spPr>
        <p:txBody>
          <a:bodyPr/>
          <a:lstStyle/>
          <a:p>
            <a:r>
              <a:rPr lang="en-GB" altLang="en-US" b="1" dirty="0"/>
              <a:t>What exactly qualifies as data?</a:t>
            </a:r>
            <a:endParaRPr lang="en-US" altLang="en-US" dirty="0"/>
          </a:p>
        </p:txBody>
      </p:sp>
      <p:sp>
        <p:nvSpPr>
          <p:cNvPr id="2" name="TextBox 1">
            <a:extLst>
              <a:ext uri="{FF2B5EF4-FFF2-40B4-BE49-F238E27FC236}">
                <a16:creationId xmlns:a16="http://schemas.microsoft.com/office/drawing/2014/main" id="{264B6725-E701-4F2B-BC67-DC55655CB31D}"/>
              </a:ext>
            </a:extLst>
          </p:cNvPr>
          <p:cNvSpPr txBox="1"/>
          <p:nvPr/>
        </p:nvSpPr>
        <p:spPr>
          <a:xfrm>
            <a:off x="388789" y="1657998"/>
            <a:ext cx="4003597" cy="369332"/>
          </a:xfrm>
          <a:prstGeom prst="rect">
            <a:avLst/>
          </a:prstGeom>
          <a:noFill/>
        </p:spPr>
        <p:txBody>
          <a:bodyPr wrap="none" rtlCol="0">
            <a:spAutoFit/>
          </a:bodyPr>
          <a:lstStyle/>
          <a:p>
            <a:r>
              <a:rPr lang="en-GB" dirty="0"/>
              <a:t>Anything that could identify your tenant.</a:t>
            </a:r>
          </a:p>
        </p:txBody>
      </p:sp>
      <p:sp>
        <p:nvSpPr>
          <p:cNvPr id="8" name="TextBox 7">
            <a:extLst>
              <a:ext uri="{FF2B5EF4-FFF2-40B4-BE49-F238E27FC236}">
                <a16:creationId xmlns:a16="http://schemas.microsoft.com/office/drawing/2014/main" id="{C4DB18A7-D98C-4C53-B615-224A5300F05B}"/>
              </a:ext>
            </a:extLst>
          </p:cNvPr>
          <p:cNvSpPr txBox="1"/>
          <p:nvPr/>
        </p:nvSpPr>
        <p:spPr>
          <a:xfrm>
            <a:off x="1097510" y="4065973"/>
            <a:ext cx="1650003" cy="369332"/>
          </a:xfrm>
          <a:prstGeom prst="rect">
            <a:avLst/>
          </a:prstGeom>
          <a:noFill/>
        </p:spPr>
        <p:txBody>
          <a:bodyPr wrap="none" rtlCol="0">
            <a:spAutoFit/>
          </a:bodyPr>
          <a:lstStyle/>
          <a:p>
            <a:r>
              <a:rPr lang="en-GB" dirty="0"/>
              <a:t>       Address(</a:t>
            </a:r>
            <a:r>
              <a:rPr lang="en-GB" dirty="0" err="1"/>
              <a:t>es</a:t>
            </a:r>
            <a:r>
              <a:rPr lang="en-GB" dirty="0"/>
              <a:t>)</a:t>
            </a:r>
          </a:p>
        </p:txBody>
      </p:sp>
      <p:sp>
        <p:nvSpPr>
          <p:cNvPr id="10" name="TextBox 9">
            <a:extLst>
              <a:ext uri="{FF2B5EF4-FFF2-40B4-BE49-F238E27FC236}">
                <a16:creationId xmlns:a16="http://schemas.microsoft.com/office/drawing/2014/main" id="{FABE4BE2-CBD9-457D-955D-D572A463DF5E}"/>
              </a:ext>
            </a:extLst>
          </p:cNvPr>
          <p:cNvSpPr txBox="1"/>
          <p:nvPr/>
        </p:nvSpPr>
        <p:spPr>
          <a:xfrm>
            <a:off x="3051681" y="4065973"/>
            <a:ext cx="766492" cy="369332"/>
          </a:xfrm>
          <a:prstGeom prst="rect">
            <a:avLst/>
          </a:prstGeom>
          <a:noFill/>
        </p:spPr>
        <p:txBody>
          <a:bodyPr wrap="none" rtlCol="0">
            <a:spAutoFit/>
          </a:bodyPr>
          <a:lstStyle/>
          <a:p>
            <a:r>
              <a:rPr lang="en-GB" dirty="0"/>
              <a:t>D.O.B.</a:t>
            </a:r>
          </a:p>
        </p:txBody>
      </p:sp>
      <p:sp>
        <p:nvSpPr>
          <p:cNvPr id="11" name="TextBox 10">
            <a:extLst>
              <a:ext uri="{FF2B5EF4-FFF2-40B4-BE49-F238E27FC236}">
                <a16:creationId xmlns:a16="http://schemas.microsoft.com/office/drawing/2014/main" id="{62C7393A-FC6B-4C83-9126-78D7F92B88D2}"/>
              </a:ext>
            </a:extLst>
          </p:cNvPr>
          <p:cNvSpPr txBox="1"/>
          <p:nvPr/>
        </p:nvSpPr>
        <p:spPr>
          <a:xfrm>
            <a:off x="4194522" y="4065973"/>
            <a:ext cx="710451" cy="369332"/>
          </a:xfrm>
          <a:prstGeom prst="rect">
            <a:avLst/>
          </a:prstGeom>
          <a:noFill/>
        </p:spPr>
        <p:txBody>
          <a:bodyPr wrap="none" rtlCol="0">
            <a:spAutoFit/>
          </a:bodyPr>
          <a:lstStyle/>
          <a:p>
            <a:r>
              <a:rPr lang="en-GB" dirty="0"/>
              <a:t>Email</a:t>
            </a:r>
          </a:p>
        </p:txBody>
      </p:sp>
      <p:sp>
        <p:nvSpPr>
          <p:cNvPr id="12" name="TextBox 11">
            <a:extLst>
              <a:ext uri="{FF2B5EF4-FFF2-40B4-BE49-F238E27FC236}">
                <a16:creationId xmlns:a16="http://schemas.microsoft.com/office/drawing/2014/main" id="{75E3BD4D-FD76-4D3C-A437-4A1FF114C256}"/>
              </a:ext>
            </a:extLst>
          </p:cNvPr>
          <p:cNvSpPr txBox="1"/>
          <p:nvPr/>
        </p:nvSpPr>
        <p:spPr>
          <a:xfrm>
            <a:off x="5411901" y="4065973"/>
            <a:ext cx="1107996" cy="369332"/>
          </a:xfrm>
          <a:prstGeom prst="rect">
            <a:avLst/>
          </a:prstGeom>
          <a:noFill/>
        </p:spPr>
        <p:txBody>
          <a:bodyPr wrap="none" rtlCol="0">
            <a:spAutoFit/>
          </a:bodyPr>
          <a:lstStyle/>
          <a:p>
            <a:r>
              <a:rPr lang="en-GB" dirty="0"/>
              <a:t>Phone No</a:t>
            </a:r>
          </a:p>
        </p:txBody>
      </p:sp>
      <p:sp>
        <p:nvSpPr>
          <p:cNvPr id="13" name="TextBox 12">
            <a:extLst>
              <a:ext uri="{FF2B5EF4-FFF2-40B4-BE49-F238E27FC236}">
                <a16:creationId xmlns:a16="http://schemas.microsoft.com/office/drawing/2014/main" id="{6A5BA0FA-07E4-49EF-A332-70F8EBFCF766}"/>
              </a:ext>
            </a:extLst>
          </p:cNvPr>
          <p:cNvSpPr txBox="1"/>
          <p:nvPr/>
        </p:nvSpPr>
        <p:spPr>
          <a:xfrm>
            <a:off x="6708485" y="4065972"/>
            <a:ext cx="959859" cy="646331"/>
          </a:xfrm>
          <a:prstGeom prst="rect">
            <a:avLst/>
          </a:prstGeom>
          <a:noFill/>
        </p:spPr>
        <p:txBody>
          <a:bodyPr wrap="square" rtlCol="0">
            <a:spAutoFit/>
          </a:bodyPr>
          <a:lstStyle/>
          <a:p>
            <a:r>
              <a:rPr lang="en-GB" dirty="0"/>
              <a:t>Place of work</a:t>
            </a:r>
          </a:p>
        </p:txBody>
      </p:sp>
      <p:sp>
        <p:nvSpPr>
          <p:cNvPr id="14" name="TextBox 13">
            <a:extLst>
              <a:ext uri="{FF2B5EF4-FFF2-40B4-BE49-F238E27FC236}">
                <a16:creationId xmlns:a16="http://schemas.microsoft.com/office/drawing/2014/main" id="{34E37BC3-0F58-438F-ABBE-000C48B0EEBE}"/>
              </a:ext>
            </a:extLst>
          </p:cNvPr>
          <p:cNvSpPr txBox="1"/>
          <p:nvPr/>
        </p:nvSpPr>
        <p:spPr>
          <a:xfrm>
            <a:off x="7903695" y="4065973"/>
            <a:ext cx="930063" cy="369332"/>
          </a:xfrm>
          <a:prstGeom prst="rect">
            <a:avLst/>
          </a:prstGeom>
          <a:noFill/>
        </p:spPr>
        <p:txBody>
          <a:bodyPr wrap="none" rtlCol="0">
            <a:spAutoFit/>
          </a:bodyPr>
          <a:lstStyle/>
          <a:p>
            <a:r>
              <a:rPr lang="en-GB" dirty="0"/>
              <a:t>Job title</a:t>
            </a:r>
          </a:p>
        </p:txBody>
      </p:sp>
      <p:sp>
        <p:nvSpPr>
          <p:cNvPr id="15" name="TextBox 14">
            <a:extLst>
              <a:ext uri="{FF2B5EF4-FFF2-40B4-BE49-F238E27FC236}">
                <a16:creationId xmlns:a16="http://schemas.microsoft.com/office/drawing/2014/main" id="{E08ABA6F-840C-4E18-A3C1-464A25C52E1E}"/>
              </a:ext>
            </a:extLst>
          </p:cNvPr>
          <p:cNvSpPr txBox="1"/>
          <p:nvPr/>
        </p:nvSpPr>
        <p:spPr>
          <a:xfrm>
            <a:off x="494704" y="4065973"/>
            <a:ext cx="744114" cy="369332"/>
          </a:xfrm>
          <a:prstGeom prst="rect">
            <a:avLst/>
          </a:prstGeom>
          <a:noFill/>
        </p:spPr>
        <p:txBody>
          <a:bodyPr wrap="none" rtlCol="0">
            <a:spAutoFit/>
          </a:bodyPr>
          <a:lstStyle/>
          <a:p>
            <a:r>
              <a:rPr lang="en-GB" dirty="0"/>
              <a:t>Name</a:t>
            </a:r>
          </a:p>
        </p:txBody>
      </p:sp>
      <p:cxnSp>
        <p:nvCxnSpPr>
          <p:cNvPr id="4" name="Straight Arrow Connector 3">
            <a:extLst>
              <a:ext uri="{FF2B5EF4-FFF2-40B4-BE49-F238E27FC236}">
                <a16:creationId xmlns:a16="http://schemas.microsoft.com/office/drawing/2014/main" id="{37D090A6-2D8D-4738-9303-6466D0930F42}"/>
              </a:ext>
            </a:extLst>
          </p:cNvPr>
          <p:cNvCxnSpPr>
            <a:endCxn id="15" idx="0"/>
          </p:cNvCxnSpPr>
          <p:nvPr/>
        </p:nvCxnSpPr>
        <p:spPr>
          <a:xfrm flipH="1">
            <a:off x="866761" y="2778711"/>
            <a:ext cx="3327760" cy="1287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5C011D4-914A-4511-9C32-4D3BB259721E}"/>
              </a:ext>
            </a:extLst>
          </p:cNvPr>
          <p:cNvCxnSpPr>
            <a:cxnSpLocks/>
          </p:cNvCxnSpPr>
          <p:nvPr/>
        </p:nvCxnSpPr>
        <p:spPr>
          <a:xfrm flipH="1">
            <a:off x="2297097" y="2796853"/>
            <a:ext cx="2012447" cy="12691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8068683-2FE9-44AC-BE92-7D7499FE50CA}"/>
              </a:ext>
            </a:extLst>
          </p:cNvPr>
          <p:cNvCxnSpPr/>
          <p:nvPr/>
        </p:nvCxnSpPr>
        <p:spPr>
          <a:xfrm flipH="1">
            <a:off x="3681840" y="2785825"/>
            <a:ext cx="791725" cy="12801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8945321-01F3-420D-B62D-6A3F7674FA66}"/>
              </a:ext>
            </a:extLst>
          </p:cNvPr>
          <p:cNvCxnSpPr/>
          <p:nvPr/>
        </p:nvCxnSpPr>
        <p:spPr>
          <a:xfrm>
            <a:off x="4571999" y="2796853"/>
            <a:ext cx="0" cy="12691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2BC5897-9038-4091-86E9-3C670569E537}"/>
              </a:ext>
            </a:extLst>
          </p:cNvPr>
          <p:cNvCxnSpPr/>
          <p:nvPr/>
        </p:nvCxnSpPr>
        <p:spPr>
          <a:xfrm>
            <a:off x="4757536" y="2778711"/>
            <a:ext cx="901979" cy="1287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BF1A872-3611-432D-A177-9E64C9005F67}"/>
              </a:ext>
            </a:extLst>
          </p:cNvPr>
          <p:cNvCxnSpPr>
            <a:cxnSpLocks/>
          </p:cNvCxnSpPr>
          <p:nvPr/>
        </p:nvCxnSpPr>
        <p:spPr>
          <a:xfrm>
            <a:off x="4949480" y="2778711"/>
            <a:ext cx="2134901" cy="1287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25982DD-B884-4F8E-A3A8-86667580D853}"/>
              </a:ext>
            </a:extLst>
          </p:cNvPr>
          <p:cNvCxnSpPr>
            <a:cxnSpLocks/>
          </p:cNvCxnSpPr>
          <p:nvPr/>
        </p:nvCxnSpPr>
        <p:spPr>
          <a:xfrm>
            <a:off x="5211959" y="2778711"/>
            <a:ext cx="2834531" cy="1287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1022804-AB71-4267-88F3-D3F029156B9C}"/>
              </a:ext>
            </a:extLst>
          </p:cNvPr>
          <p:cNvCxnSpPr/>
          <p:nvPr/>
        </p:nvCxnSpPr>
        <p:spPr>
          <a:xfrm>
            <a:off x="4577410" y="4483222"/>
            <a:ext cx="13379" cy="9854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DF4901A-C766-4BE9-92D2-2BF147408F49}"/>
              </a:ext>
            </a:extLst>
          </p:cNvPr>
          <p:cNvSpPr txBox="1"/>
          <p:nvPr/>
        </p:nvSpPr>
        <p:spPr>
          <a:xfrm>
            <a:off x="512730" y="4567476"/>
            <a:ext cx="1784368" cy="646331"/>
          </a:xfrm>
          <a:prstGeom prst="rect">
            <a:avLst/>
          </a:prstGeom>
          <a:noFill/>
        </p:spPr>
        <p:txBody>
          <a:bodyPr wrap="square" rtlCol="0">
            <a:spAutoFit/>
          </a:bodyPr>
          <a:lstStyle/>
          <a:p>
            <a:r>
              <a:rPr lang="en-GB" dirty="0"/>
              <a:t>Records of rent payments</a:t>
            </a:r>
          </a:p>
        </p:txBody>
      </p:sp>
      <p:sp>
        <p:nvSpPr>
          <p:cNvPr id="39" name="TextBox 38">
            <a:extLst>
              <a:ext uri="{FF2B5EF4-FFF2-40B4-BE49-F238E27FC236}">
                <a16:creationId xmlns:a16="http://schemas.microsoft.com/office/drawing/2014/main" id="{737C8E03-A8CB-4B4A-B165-EF43B660D7E6}"/>
              </a:ext>
            </a:extLst>
          </p:cNvPr>
          <p:cNvSpPr txBox="1"/>
          <p:nvPr/>
        </p:nvSpPr>
        <p:spPr>
          <a:xfrm>
            <a:off x="2776800" y="4566769"/>
            <a:ext cx="1639167" cy="369332"/>
          </a:xfrm>
          <a:prstGeom prst="rect">
            <a:avLst/>
          </a:prstGeom>
          <a:noFill/>
        </p:spPr>
        <p:txBody>
          <a:bodyPr wrap="none" rtlCol="0">
            <a:spAutoFit/>
          </a:bodyPr>
          <a:lstStyle/>
          <a:p>
            <a:r>
              <a:rPr lang="en-GB" dirty="0"/>
              <a:t>Credit searches</a:t>
            </a:r>
          </a:p>
        </p:txBody>
      </p:sp>
      <p:sp>
        <p:nvSpPr>
          <p:cNvPr id="40" name="TextBox 39">
            <a:extLst>
              <a:ext uri="{FF2B5EF4-FFF2-40B4-BE49-F238E27FC236}">
                <a16:creationId xmlns:a16="http://schemas.microsoft.com/office/drawing/2014/main" id="{0C28BBB3-BF66-411A-8C71-2D1B5DB3EA7A}"/>
              </a:ext>
            </a:extLst>
          </p:cNvPr>
          <p:cNvSpPr txBox="1"/>
          <p:nvPr/>
        </p:nvSpPr>
        <p:spPr>
          <a:xfrm>
            <a:off x="4768242" y="4566769"/>
            <a:ext cx="1172116" cy="369332"/>
          </a:xfrm>
          <a:prstGeom prst="rect">
            <a:avLst/>
          </a:prstGeom>
          <a:noFill/>
        </p:spPr>
        <p:txBody>
          <a:bodyPr wrap="none" rtlCol="0">
            <a:spAutoFit/>
          </a:bodyPr>
          <a:lstStyle/>
          <a:p>
            <a:r>
              <a:rPr lang="en-GB" dirty="0"/>
              <a:t>Utility bills</a:t>
            </a:r>
          </a:p>
        </p:txBody>
      </p:sp>
      <p:sp>
        <p:nvSpPr>
          <p:cNvPr id="41" name="TextBox 40">
            <a:extLst>
              <a:ext uri="{FF2B5EF4-FFF2-40B4-BE49-F238E27FC236}">
                <a16:creationId xmlns:a16="http://schemas.microsoft.com/office/drawing/2014/main" id="{1D5303F2-4579-40B3-9E61-B3DE77A371E5}"/>
              </a:ext>
            </a:extLst>
          </p:cNvPr>
          <p:cNvSpPr txBox="1"/>
          <p:nvPr/>
        </p:nvSpPr>
        <p:spPr>
          <a:xfrm>
            <a:off x="5894923" y="4566768"/>
            <a:ext cx="1629406" cy="646331"/>
          </a:xfrm>
          <a:prstGeom prst="rect">
            <a:avLst/>
          </a:prstGeom>
          <a:noFill/>
        </p:spPr>
        <p:txBody>
          <a:bodyPr wrap="square" rtlCol="0">
            <a:spAutoFit/>
          </a:bodyPr>
          <a:lstStyle/>
          <a:p>
            <a:r>
              <a:rPr lang="en-GB" dirty="0"/>
              <a:t>Bank statements</a:t>
            </a:r>
          </a:p>
        </p:txBody>
      </p:sp>
      <p:sp>
        <p:nvSpPr>
          <p:cNvPr id="3085" name="Oval 3084">
            <a:extLst>
              <a:ext uri="{FF2B5EF4-FFF2-40B4-BE49-F238E27FC236}">
                <a16:creationId xmlns:a16="http://schemas.microsoft.com/office/drawing/2014/main" id="{999AD1E5-E43A-425C-B7E1-7364C33B1A46}"/>
              </a:ext>
            </a:extLst>
          </p:cNvPr>
          <p:cNvSpPr/>
          <p:nvPr/>
        </p:nvSpPr>
        <p:spPr>
          <a:xfrm>
            <a:off x="3655630" y="2090811"/>
            <a:ext cx="1925021" cy="773721"/>
          </a:xfrm>
          <a:prstGeom prst="ellipse">
            <a:avLst/>
          </a:prstGeom>
          <a:solidFill>
            <a:srgbClr val="FFE0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373F02BC-75A1-4693-933F-770CE59650CD}"/>
              </a:ext>
            </a:extLst>
          </p:cNvPr>
          <p:cNvSpPr txBox="1"/>
          <p:nvPr/>
        </p:nvSpPr>
        <p:spPr>
          <a:xfrm>
            <a:off x="7451527" y="4566769"/>
            <a:ext cx="1189749" cy="369332"/>
          </a:xfrm>
          <a:prstGeom prst="rect">
            <a:avLst/>
          </a:prstGeom>
          <a:noFill/>
        </p:spPr>
        <p:txBody>
          <a:bodyPr wrap="none" rtlCol="0">
            <a:spAutoFit/>
          </a:bodyPr>
          <a:lstStyle/>
          <a:p>
            <a:r>
              <a:rPr lang="en-GB" dirty="0"/>
              <a:t>NI number</a:t>
            </a:r>
          </a:p>
        </p:txBody>
      </p:sp>
      <p:sp>
        <p:nvSpPr>
          <p:cNvPr id="7" name="TextBox 6">
            <a:extLst>
              <a:ext uri="{FF2B5EF4-FFF2-40B4-BE49-F238E27FC236}">
                <a16:creationId xmlns:a16="http://schemas.microsoft.com/office/drawing/2014/main" id="{B9C4E846-0B6E-48BD-B60A-AB7376CB83AF}"/>
              </a:ext>
            </a:extLst>
          </p:cNvPr>
          <p:cNvSpPr txBox="1"/>
          <p:nvPr/>
        </p:nvSpPr>
        <p:spPr>
          <a:xfrm>
            <a:off x="3863889" y="2204864"/>
            <a:ext cx="1428191" cy="646331"/>
          </a:xfrm>
          <a:prstGeom prst="rect">
            <a:avLst/>
          </a:prstGeom>
          <a:noFill/>
        </p:spPr>
        <p:txBody>
          <a:bodyPr wrap="square" rtlCol="0">
            <a:spAutoFit/>
          </a:bodyPr>
          <a:lstStyle/>
          <a:p>
            <a:pPr algn="ctr"/>
            <a:r>
              <a:rPr lang="en-GB" dirty="0"/>
              <a:t>Anonymous Tenant</a:t>
            </a:r>
          </a:p>
        </p:txBody>
      </p:sp>
      <p:sp>
        <p:nvSpPr>
          <p:cNvPr id="56" name="Oval 55">
            <a:extLst>
              <a:ext uri="{FF2B5EF4-FFF2-40B4-BE49-F238E27FC236}">
                <a16:creationId xmlns:a16="http://schemas.microsoft.com/office/drawing/2014/main" id="{E6DF5075-145F-4E0D-B505-110524D5DF91}"/>
              </a:ext>
            </a:extLst>
          </p:cNvPr>
          <p:cNvSpPr/>
          <p:nvPr/>
        </p:nvSpPr>
        <p:spPr>
          <a:xfrm>
            <a:off x="3609489" y="5539667"/>
            <a:ext cx="1925021" cy="773721"/>
          </a:xfrm>
          <a:prstGeom prst="ellipse">
            <a:avLst/>
          </a:prstGeom>
          <a:solidFill>
            <a:srgbClr val="FFE0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6C423984-1587-45E6-ABBA-0A70CA606343}"/>
              </a:ext>
            </a:extLst>
          </p:cNvPr>
          <p:cNvSpPr txBox="1"/>
          <p:nvPr/>
        </p:nvSpPr>
        <p:spPr>
          <a:xfrm>
            <a:off x="3779912" y="5733256"/>
            <a:ext cx="1679370" cy="369332"/>
          </a:xfrm>
          <a:prstGeom prst="rect">
            <a:avLst/>
          </a:prstGeom>
          <a:noFill/>
        </p:spPr>
        <p:txBody>
          <a:bodyPr wrap="none" rtlCol="0">
            <a:spAutoFit/>
          </a:bodyPr>
          <a:lstStyle/>
          <a:p>
            <a:r>
              <a:rPr lang="en-GB" dirty="0"/>
              <a:t>Hello, Landlord!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9328" y="932103"/>
            <a:ext cx="8215063" cy="46037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n-US" sz="3200" dirty="0">
                <a:solidFill>
                  <a:srgbClr val="40D5AE"/>
                </a:solidFill>
                <a:latin typeface="Museo Sans 300" pitchFamily="50" charset="0"/>
              </a:rPr>
              <a:t>Background and Basics</a:t>
            </a:r>
            <a:endParaRPr lang="en-US" dirty="0">
              <a:solidFill>
                <a:srgbClr val="40D5AE"/>
              </a:solidFill>
              <a:latin typeface="Museo Sans 300" pitchFamily="50" charset="0"/>
            </a:endParaRPr>
          </a:p>
        </p:txBody>
      </p:sp>
      <p:sp>
        <p:nvSpPr>
          <p:cNvPr id="6" name="Content Placeholder 2"/>
          <p:cNvSpPr txBox="1">
            <a:spLocks/>
          </p:cNvSpPr>
          <p:nvPr/>
        </p:nvSpPr>
        <p:spPr>
          <a:xfrm>
            <a:off x="469328" y="1477108"/>
            <a:ext cx="8525816" cy="51487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4600" indent="-457200">
              <a:buFont typeface="+mj-lt"/>
              <a:buAutoNum type="arabicPeriod"/>
              <a:defRPr/>
            </a:pPr>
            <a:endParaRPr lang="en-GB" sz="2400" b="1" dirty="0">
              <a:solidFill>
                <a:srgbClr val="40D5AE"/>
              </a:solidFill>
              <a:ea typeface="ＭＳ Ｐゴシック" pitchFamily="34" charset="-128"/>
            </a:endParaRPr>
          </a:p>
          <a:p>
            <a:pPr marL="534600" indent="-457200">
              <a:buFont typeface="+mj-lt"/>
              <a:buAutoNum type="arabicPeriod"/>
              <a:defRPr/>
            </a:pPr>
            <a:endParaRPr lang="en-GB" sz="2400" dirty="0">
              <a:solidFill>
                <a:srgbClr val="40D5AE"/>
              </a:solidFill>
              <a:ea typeface="ＭＳ Ｐゴシック" pitchFamily="34" charset="-128"/>
            </a:endParaRPr>
          </a:p>
          <a:p>
            <a:pPr marL="534600" indent="-457200">
              <a:buFont typeface="+mj-lt"/>
              <a:buAutoNum type="arabicPeriod"/>
              <a:defRPr/>
            </a:pPr>
            <a:endParaRPr lang="en-GB" sz="2400" dirty="0">
              <a:solidFill>
                <a:srgbClr val="40D5AE"/>
              </a:solidFill>
              <a:ea typeface="ＭＳ Ｐゴシック" pitchFamily="34" charset="-128"/>
            </a:endParaRPr>
          </a:p>
          <a:p>
            <a:pPr marL="534600" indent="-457200">
              <a:buFont typeface="+mj-lt"/>
              <a:buAutoNum type="arabicPeriod"/>
              <a:defRPr/>
            </a:pPr>
            <a:endParaRPr lang="en-GB" sz="2400" dirty="0">
              <a:solidFill>
                <a:srgbClr val="40D5AE"/>
              </a:solidFill>
              <a:ea typeface="ＭＳ Ｐゴシック" pitchFamily="34" charset="-128"/>
            </a:endParaRPr>
          </a:p>
          <a:p>
            <a:pPr marL="534600" indent="-457200">
              <a:buFont typeface="+mj-lt"/>
              <a:buAutoNum type="arabicPeriod"/>
              <a:defRPr/>
            </a:pPr>
            <a:endParaRPr lang="en-GB" sz="2400" dirty="0">
              <a:solidFill>
                <a:srgbClr val="40D5AE"/>
              </a:solidFill>
              <a:ea typeface="ＭＳ Ｐゴシック" pitchFamily="34" charset="-128"/>
            </a:endParaRPr>
          </a:p>
          <a:p>
            <a:pPr marL="534600" indent="-457200">
              <a:buFont typeface="+mj-lt"/>
              <a:buAutoNum type="arabicPeriod"/>
              <a:defRPr/>
            </a:pPr>
            <a:endParaRPr lang="en-GB" sz="2400" dirty="0">
              <a:solidFill>
                <a:srgbClr val="40D5AE"/>
              </a:solidFill>
              <a:ea typeface="ＭＳ Ｐゴシック" pitchFamily="34" charset="-128"/>
            </a:endParaRPr>
          </a:p>
          <a:p>
            <a:pPr marL="0" indent="0">
              <a:buFont typeface="Arial" pitchFamily="34" charset="0"/>
              <a:buNone/>
              <a:defRPr/>
            </a:pPr>
            <a:endParaRPr lang="en-GB" sz="1800" dirty="0">
              <a:solidFill>
                <a:srgbClr val="40D5AE"/>
              </a:solidFill>
              <a:ea typeface="ＭＳ Ｐゴシック" pitchFamily="34" charset="-128"/>
            </a:endParaRPr>
          </a:p>
          <a:p>
            <a:pPr marL="304800">
              <a:defRPr/>
            </a:pPr>
            <a:endParaRPr lang="en-GB" sz="1800" dirty="0">
              <a:solidFill>
                <a:srgbClr val="40D5AE"/>
              </a:solidFill>
              <a:ea typeface="ＭＳ Ｐゴシック" pitchFamily="34" charset="-128"/>
            </a:endParaRPr>
          </a:p>
          <a:p>
            <a:pPr marL="304800">
              <a:defRPr/>
            </a:pPr>
            <a:endParaRPr lang="en-GB" sz="1800" dirty="0">
              <a:solidFill>
                <a:srgbClr val="40D5AE"/>
              </a:solidFill>
              <a:ea typeface="ＭＳ Ｐゴシック" pitchFamily="34" charset="-128"/>
            </a:endParaRPr>
          </a:p>
        </p:txBody>
      </p:sp>
      <p:sp>
        <p:nvSpPr>
          <p:cNvPr id="4" name="Rectangle 3"/>
          <p:cNvSpPr/>
          <p:nvPr/>
        </p:nvSpPr>
        <p:spPr>
          <a:xfrm>
            <a:off x="469327" y="1509523"/>
            <a:ext cx="8215063" cy="6401753"/>
          </a:xfrm>
          <a:prstGeom prst="rect">
            <a:avLst/>
          </a:prstGeom>
        </p:spPr>
        <p:txBody>
          <a:bodyPr wrap="square">
            <a:spAutoFit/>
          </a:bodyPr>
          <a:lstStyle/>
          <a:p>
            <a:pPr marL="514350" indent="-514350">
              <a:buFont typeface="+mj-lt"/>
              <a:buAutoNum type="arabicPeriod"/>
            </a:pPr>
            <a:r>
              <a:rPr lang="en-GB" sz="2600" dirty="0">
                <a:latin typeface="Museo Sans 300" pitchFamily="50" charset="0"/>
              </a:rPr>
              <a:t>You must have a valid lawful basis in order to process personal data.</a:t>
            </a:r>
          </a:p>
          <a:p>
            <a:pPr marL="514350" indent="-514350">
              <a:buFont typeface="+mj-lt"/>
              <a:buAutoNum type="arabicPeriod"/>
            </a:pPr>
            <a:endParaRPr lang="en-GB" sz="1200" dirty="0">
              <a:latin typeface="Museo Sans 300" pitchFamily="50" charset="0"/>
            </a:endParaRPr>
          </a:p>
          <a:p>
            <a:pPr marL="514350" indent="-514350">
              <a:buFont typeface="+mj-lt"/>
              <a:buAutoNum type="arabicPeriod"/>
            </a:pPr>
            <a:r>
              <a:rPr lang="en-GB" sz="2600" dirty="0">
                <a:latin typeface="Museo Sans 300" pitchFamily="50" charset="0"/>
              </a:rPr>
              <a:t>There are six available lawful bases for processing. </a:t>
            </a:r>
          </a:p>
          <a:p>
            <a:pPr marL="514350" indent="-514350">
              <a:buFont typeface="+mj-lt"/>
              <a:buAutoNum type="arabicPeriod"/>
            </a:pPr>
            <a:endParaRPr lang="en-GB" sz="1200" dirty="0">
              <a:latin typeface="Museo Sans 300" pitchFamily="50" charset="0"/>
            </a:endParaRPr>
          </a:p>
          <a:p>
            <a:pPr marL="514350" indent="-514350">
              <a:buFont typeface="+mj-lt"/>
              <a:buAutoNum type="arabicPeriod"/>
            </a:pPr>
            <a:r>
              <a:rPr lang="en-GB" sz="2600" dirty="0">
                <a:latin typeface="Museo Sans 300" pitchFamily="50" charset="0"/>
              </a:rPr>
              <a:t>Most lawful bases require that processing is ‘necessary’. If you can reasonably achieve the same purpose without the processing, you won’t have a lawful basis.    </a:t>
            </a:r>
          </a:p>
          <a:p>
            <a:pPr marL="514350" indent="-514350">
              <a:buFont typeface="+mj-lt"/>
              <a:buAutoNum type="arabicPeriod"/>
            </a:pPr>
            <a:endParaRPr lang="en-GB" sz="1200" dirty="0">
              <a:latin typeface="Museo Sans 300" pitchFamily="50" charset="0"/>
            </a:endParaRPr>
          </a:p>
          <a:p>
            <a:pPr marL="514350" indent="-514350">
              <a:buFont typeface="+mj-lt"/>
              <a:buAutoNum type="arabicPeriod"/>
            </a:pPr>
            <a:r>
              <a:rPr lang="en-GB" sz="2600" dirty="0">
                <a:latin typeface="Museo Sans 300" pitchFamily="50" charset="0"/>
              </a:rPr>
              <a:t>You must determine your lawful basis before you begin processing, and you should </a:t>
            </a:r>
            <a:r>
              <a:rPr lang="en-GB" sz="2600" u="sng" dirty="0">
                <a:latin typeface="Museo Sans 300" pitchFamily="50" charset="0"/>
              </a:rPr>
              <a:t>document it in a Privacy Notice or Model Fair Processing Notice. </a:t>
            </a:r>
          </a:p>
          <a:p>
            <a:endParaRPr lang="en-GB" sz="2800" b="1" dirty="0">
              <a:solidFill>
                <a:srgbClr val="656368"/>
              </a:solidFill>
              <a:latin typeface="Museo Sans 300" pitchFamily="50" charset="0"/>
            </a:endParaRPr>
          </a:p>
          <a:p>
            <a:pPr marL="342900" indent="-342900">
              <a:buFont typeface="Arial" panose="020B0604020202020204" pitchFamily="34" charset="0"/>
              <a:buChar char="•"/>
            </a:pPr>
            <a:endParaRPr lang="en-GB" sz="2800" dirty="0">
              <a:solidFill>
                <a:srgbClr val="656368"/>
              </a:solidFill>
              <a:latin typeface="Museo Sans 300" pitchFamily="50" charset="0"/>
            </a:endParaRPr>
          </a:p>
          <a:p>
            <a:pPr marL="342900" indent="-342900">
              <a:buFont typeface="Arial" panose="020B0604020202020204" pitchFamily="34" charset="0"/>
              <a:buChar char="•"/>
            </a:pPr>
            <a:endParaRPr lang="en-GB" sz="2800" dirty="0">
              <a:solidFill>
                <a:srgbClr val="656368"/>
              </a:solidFill>
              <a:latin typeface="Museo Sans 300" pitchFamily="50" charset="0"/>
            </a:endParaRPr>
          </a:p>
        </p:txBody>
      </p:sp>
    </p:spTree>
    <p:extLst>
      <p:ext uri="{BB962C8B-B14F-4D97-AF65-F5344CB8AC3E}">
        <p14:creationId xmlns:p14="http://schemas.microsoft.com/office/powerpoint/2010/main" val="2311833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9328" y="932103"/>
            <a:ext cx="8215063" cy="46037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n-US" sz="3200" dirty="0">
                <a:solidFill>
                  <a:srgbClr val="40D5AE"/>
                </a:solidFill>
                <a:latin typeface="Museo Sans 300" pitchFamily="50" charset="0"/>
              </a:rPr>
              <a:t>Lawful basis for processing (holding data)</a:t>
            </a:r>
            <a:endParaRPr lang="en-US" dirty="0">
              <a:solidFill>
                <a:srgbClr val="40D5AE"/>
              </a:solidFill>
              <a:latin typeface="Museo Sans 300" pitchFamily="50" charset="0"/>
            </a:endParaRPr>
          </a:p>
        </p:txBody>
      </p:sp>
      <p:sp>
        <p:nvSpPr>
          <p:cNvPr id="6" name="Content Placeholder 2"/>
          <p:cNvSpPr txBox="1">
            <a:spLocks/>
          </p:cNvSpPr>
          <p:nvPr/>
        </p:nvSpPr>
        <p:spPr>
          <a:xfrm>
            <a:off x="469328" y="1477108"/>
            <a:ext cx="8525816" cy="51487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4600" indent="-457200">
              <a:buFont typeface="+mj-lt"/>
              <a:buAutoNum type="arabicPeriod"/>
              <a:defRPr/>
            </a:pPr>
            <a:endParaRPr lang="en-GB" sz="2400" b="1" dirty="0">
              <a:solidFill>
                <a:srgbClr val="40D5AE"/>
              </a:solidFill>
              <a:ea typeface="ＭＳ Ｐゴシック" pitchFamily="34" charset="-128"/>
            </a:endParaRPr>
          </a:p>
          <a:p>
            <a:pPr marL="534600" indent="-457200">
              <a:buFont typeface="+mj-lt"/>
              <a:buAutoNum type="arabicPeriod"/>
              <a:defRPr/>
            </a:pPr>
            <a:endParaRPr lang="en-GB" sz="2400" dirty="0">
              <a:solidFill>
                <a:srgbClr val="40D5AE"/>
              </a:solidFill>
              <a:ea typeface="ＭＳ Ｐゴシック" pitchFamily="34" charset="-128"/>
            </a:endParaRPr>
          </a:p>
          <a:p>
            <a:pPr marL="534600" indent="-457200">
              <a:buFont typeface="+mj-lt"/>
              <a:buAutoNum type="arabicPeriod"/>
              <a:defRPr/>
            </a:pPr>
            <a:endParaRPr lang="en-GB" sz="2400" dirty="0">
              <a:solidFill>
                <a:srgbClr val="40D5AE"/>
              </a:solidFill>
              <a:ea typeface="ＭＳ Ｐゴシック" pitchFamily="34" charset="-128"/>
            </a:endParaRPr>
          </a:p>
          <a:p>
            <a:pPr marL="534600" indent="-457200">
              <a:buFont typeface="+mj-lt"/>
              <a:buAutoNum type="arabicPeriod"/>
              <a:defRPr/>
            </a:pPr>
            <a:endParaRPr lang="en-GB" sz="2400" dirty="0">
              <a:solidFill>
                <a:srgbClr val="40D5AE"/>
              </a:solidFill>
              <a:ea typeface="ＭＳ Ｐゴシック" pitchFamily="34" charset="-128"/>
            </a:endParaRPr>
          </a:p>
          <a:p>
            <a:pPr marL="534600" indent="-457200">
              <a:buFont typeface="+mj-lt"/>
              <a:buAutoNum type="arabicPeriod"/>
              <a:defRPr/>
            </a:pPr>
            <a:endParaRPr lang="en-GB" sz="2400" dirty="0">
              <a:solidFill>
                <a:srgbClr val="40D5AE"/>
              </a:solidFill>
              <a:ea typeface="ＭＳ Ｐゴシック" pitchFamily="34" charset="-128"/>
            </a:endParaRPr>
          </a:p>
          <a:p>
            <a:pPr marL="534600" indent="-457200">
              <a:buFont typeface="+mj-lt"/>
              <a:buAutoNum type="arabicPeriod"/>
              <a:defRPr/>
            </a:pPr>
            <a:endParaRPr lang="en-GB" sz="2400" dirty="0">
              <a:solidFill>
                <a:srgbClr val="40D5AE"/>
              </a:solidFill>
              <a:ea typeface="ＭＳ Ｐゴシック" pitchFamily="34" charset="-128"/>
            </a:endParaRPr>
          </a:p>
          <a:p>
            <a:pPr marL="0" indent="0">
              <a:buFont typeface="Arial" pitchFamily="34" charset="0"/>
              <a:buNone/>
              <a:defRPr/>
            </a:pPr>
            <a:endParaRPr lang="en-GB" sz="1800" dirty="0">
              <a:solidFill>
                <a:srgbClr val="40D5AE"/>
              </a:solidFill>
              <a:ea typeface="ＭＳ Ｐゴシック" pitchFamily="34" charset="-128"/>
            </a:endParaRPr>
          </a:p>
          <a:p>
            <a:pPr marL="304800">
              <a:defRPr/>
            </a:pPr>
            <a:endParaRPr lang="en-GB" sz="1800" dirty="0">
              <a:solidFill>
                <a:srgbClr val="40D5AE"/>
              </a:solidFill>
              <a:ea typeface="ＭＳ Ｐゴシック" pitchFamily="34" charset="-128"/>
            </a:endParaRPr>
          </a:p>
          <a:p>
            <a:pPr marL="304800">
              <a:defRPr/>
            </a:pPr>
            <a:endParaRPr lang="en-GB" sz="1800" dirty="0">
              <a:solidFill>
                <a:srgbClr val="40D5AE"/>
              </a:solidFill>
              <a:ea typeface="ＭＳ Ｐゴシック" pitchFamily="34" charset="-128"/>
            </a:endParaRPr>
          </a:p>
        </p:txBody>
      </p:sp>
      <p:sp>
        <p:nvSpPr>
          <p:cNvPr id="4" name="Rectangle 3"/>
          <p:cNvSpPr/>
          <p:nvPr/>
        </p:nvSpPr>
        <p:spPr>
          <a:xfrm>
            <a:off x="469327" y="1509523"/>
            <a:ext cx="8215063" cy="5047536"/>
          </a:xfrm>
          <a:prstGeom prst="rect">
            <a:avLst/>
          </a:prstGeom>
        </p:spPr>
        <p:txBody>
          <a:bodyPr wrap="square">
            <a:spAutoFit/>
          </a:bodyPr>
          <a:lstStyle/>
          <a:p>
            <a:pPr marL="457200" indent="-457200">
              <a:buFont typeface="+mj-lt"/>
              <a:buAutoNum type="arabicPeriod"/>
            </a:pPr>
            <a:endParaRPr lang="en-GB" sz="2800" b="1" dirty="0">
              <a:solidFill>
                <a:srgbClr val="656368"/>
              </a:solidFill>
              <a:latin typeface="Museo Sans 300" pitchFamily="50" charset="0"/>
            </a:endParaRPr>
          </a:p>
          <a:p>
            <a:pPr marL="457200" indent="-457200">
              <a:buFont typeface="+mj-lt"/>
              <a:buAutoNum type="arabicPeriod"/>
            </a:pPr>
            <a:r>
              <a:rPr lang="en-GB" sz="2800" b="1" dirty="0">
                <a:solidFill>
                  <a:srgbClr val="656368"/>
                </a:solidFill>
                <a:latin typeface="Museo Sans 300" pitchFamily="50" charset="0"/>
              </a:rPr>
              <a:t>Consent </a:t>
            </a:r>
            <a:r>
              <a:rPr lang="en-GB" sz="2000" dirty="0">
                <a:solidFill>
                  <a:srgbClr val="656368"/>
                </a:solidFill>
                <a:latin typeface="Museo Sans 300" pitchFamily="50" charset="0"/>
              </a:rPr>
              <a:t>(Signature, Email </a:t>
            </a:r>
            <a:r>
              <a:rPr lang="en-GB" sz="2000" dirty="0" err="1">
                <a:solidFill>
                  <a:srgbClr val="656368"/>
                </a:solidFill>
                <a:latin typeface="Museo Sans 300" pitchFamily="50" charset="0"/>
              </a:rPr>
              <a:t>etc</a:t>
            </a:r>
            <a:r>
              <a:rPr lang="en-GB" sz="2000" dirty="0">
                <a:solidFill>
                  <a:srgbClr val="656368"/>
                </a:solidFill>
                <a:latin typeface="Museo Sans 300" pitchFamily="50" charset="0"/>
              </a:rPr>
              <a:t>)</a:t>
            </a:r>
          </a:p>
          <a:p>
            <a:pPr marL="457200" indent="-457200">
              <a:buFont typeface="+mj-lt"/>
              <a:buAutoNum type="arabicPeriod"/>
            </a:pPr>
            <a:endParaRPr lang="en-GB" sz="1400" b="1" u="sng" dirty="0">
              <a:solidFill>
                <a:srgbClr val="656368"/>
              </a:solidFill>
              <a:latin typeface="Museo Sans 300" pitchFamily="50" charset="0"/>
            </a:endParaRPr>
          </a:p>
          <a:p>
            <a:pPr marL="457200" indent="-457200">
              <a:buFont typeface="+mj-lt"/>
              <a:buAutoNum type="arabicPeriod"/>
            </a:pPr>
            <a:r>
              <a:rPr lang="en-GB" sz="2800" b="1" dirty="0">
                <a:solidFill>
                  <a:srgbClr val="656368"/>
                </a:solidFill>
                <a:latin typeface="Museo Sans 300" pitchFamily="50" charset="0"/>
              </a:rPr>
              <a:t>Contractual </a:t>
            </a:r>
            <a:r>
              <a:rPr lang="en-GB" sz="2000" dirty="0">
                <a:solidFill>
                  <a:srgbClr val="656368"/>
                </a:solidFill>
                <a:latin typeface="Museo Sans 300" pitchFamily="50" charset="0"/>
              </a:rPr>
              <a:t>(AST)</a:t>
            </a:r>
          </a:p>
          <a:p>
            <a:pPr marL="457200" indent="-457200">
              <a:buFont typeface="+mj-lt"/>
              <a:buAutoNum type="arabicPeriod"/>
            </a:pPr>
            <a:endParaRPr lang="en-GB" sz="1400" b="1" dirty="0">
              <a:solidFill>
                <a:srgbClr val="656368"/>
              </a:solidFill>
              <a:latin typeface="Museo Sans 300" pitchFamily="50" charset="0"/>
            </a:endParaRPr>
          </a:p>
          <a:p>
            <a:pPr marL="457200" indent="-457200">
              <a:buFont typeface="+mj-lt"/>
              <a:buAutoNum type="arabicPeriod"/>
            </a:pPr>
            <a:r>
              <a:rPr lang="en-GB" sz="2800" b="1" dirty="0">
                <a:solidFill>
                  <a:srgbClr val="656368"/>
                </a:solidFill>
                <a:latin typeface="Museo Sans 300" pitchFamily="50" charset="0"/>
              </a:rPr>
              <a:t>Legal Obligation </a:t>
            </a:r>
            <a:r>
              <a:rPr lang="en-GB" sz="2000" dirty="0">
                <a:solidFill>
                  <a:srgbClr val="656368"/>
                </a:solidFill>
                <a:latin typeface="Museo Sans 300" pitchFamily="50" charset="0"/>
              </a:rPr>
              <a:t>(HMRC)</a:t>
            </a:r>
          </a:p>
          <a:p>
            <a:pPr marL="457200" indent="-457200">
              <a:buFont typeface="+mj-lt"/>
              <a:buAutoNum type="arabicPeriod"/>
            </a:pPr>
            <a:endParaRPr lang="en-GB" sz="1400" b="1" dirty="0">
              <a:solidFill>
                <a:srgbClr val="656368"/>
              </a:solidFill>
              <a:latin typeface="Museo Sans 300" pitchFamily="50" charset="0"/>
            </a:endParaRPr>
          </a:p>
          <a:p>
            <a:pPr marL="457200" indent="-457200">
              <a:buFont typeface="+mj-lt"/>
              <a:buAutoNum type="arabicPeriod"/>
            </a:pPr>
            <a:r>
              <a:rPr lang="en-GB" sz="2800" b="1" dirty="0">
                <a:solidFill>
                  <a:srgbClr val="656368"/>
                </a:solidFill>
                <a:latin typeface="Museo Sans 300" pitchFamily="50" charset="0"/>
              </a:rPr>
              <a:t>Legitimate Interest</a:t>
            </a:r>
          </a:p>
          <a:p>
            <a:pPr marL="457200" indent="-457200">
              <a:buFont typeface="+mj-lt"/>
              <a:buAutoNum type="arabicPeriod"/>
            </a:pPr>
            <a:endParaRPr lang="en-GB" sz="1400" b="1" dirty="0">
              <a:solidFill>
                <a:srgbClr val="656368"/>
              </a:solidFill>
              <a:latin typeface="Museo Sans 300" pitchFamily="50" charset="0"/>
            </a:endParaRPr>
          </a:p>
          <a:p>
            <a:pPr marL="457200" indent="-457200">
              <a:buFont typeface="+mj-lt"/>
              <a:buAutoNum type="arabicPeriod"/>
            </a:pPr>
            <a:r>
              <a:rPr lang="en-GB" sz="2800" b="1" dirty="0">
                <a:solidFill>
                  <a:srgbClr val="656368"/>
                </a:solidFill>
                <a:latin typeface="Museo Sans 300" pitchFamily="50" charset="0"/>
              </a:rPr>
              <a:t>Vital Interest </a:t>
            </a:r>
            <a:r>
              <a:rPr lang="en-GB" sz="2000" dirty="0">
                <a:solidFill>
                  <a:srgbClr val="656368"/>
                </a:solidFill>
                <a:latin typeface="Museo Sans 300" pitchFamily="50" charset="0"/>
              </a:rPr>
              <a:t>(to protect someone's life)</a:t>
            </a:r>
          </a:p>
          <a:p>
            <a:pPr marL="457200" indent="-457200">
              <a:buFont typeface="+mj-lt"/>
              <a:buAutoNum type="arabicPeriod"/>
            </a:pPr>
            <a:endParaRPr lang="en-GB" sz="1400" b="1" dirty="0">
              <a:solidFill>
                <a:srgbClr val="656368"/>
              </a:solidFill>
              <a:latin typeface="Museo Sans 300" pitchFamily="50" charset="0"/>
            </a:endParaRPr>
          </a:p>
          <a:p>
            <a:pPr marL="457200" indent="-457200">
              <a:buFont typeface="+mj-lt"/>
              <a:buAutoNum type="arabicPeriod"/>
            </a:pPr>
            <a:r>
              <a:rPr lang="en-GB" sz="2800" b="1" dirty="0">
                <a:solidFill>
                  <a:srgbClr val="656368"/>
                </a:solidFill>
                <a:latin typeface="Museo Sans 300" pitchFamily="50" charset="0"/>
              </a:rPr>
              <a:t> Public Task </a:t>
            </a:r>
            <a:r>
              <a:rPr lang="en-GB" sz="2000" dirty="0">
                <a:solidFill>
                  <a:srgbClr val="656368"/>
                </a:solidFill>
                <a:latin typeface="Museo Sans 300" pitchFamily="50" charset="0"/>
              </a:rPr>
              <a:t>(Councils enacting the law)</a:t>
            </a:r>
            <a:endParaRPr lang="en-GB" sz="2800" b="1" dirty="0">
              <a:solidFill>
                <a:srgbClr val="656368"/>
              </a:solidFill>
              <a:latin typeface="Museo Sans 300" pitchFamily="50" charset="0"/>
            </a:endParaRPr>
          </a:p>
          <a:p>
            <a:pPr marL="342900" indent="-342900">
              <a:buFont typeface="Arial" panose="020B0604020202020204" pitchFamily="34" charset="0"/>
              <a:buChar char="•"/>
            </a:pPr>
            <a:endParaRPr lang="en-GB" sz="2800" dirty="0">
              <a:solidFill>
                <a:srgbClr val="656368"/>
              </a:solidFill>
              <a:latin typeface="Museo Sans 300" pitchFamily="50" charset="0"/>
            </a:endParaRPr>
          </a:p>
          <a:p>
            <a:pPr marL="342900" indent="-342900">
              <a:buFont typeface="Arial" panose="020B0604020202020204" pitchFamily="34" charset="0"/>
              <a:buChar char="•"/>
            </a:pPr>
            <a:endParaRPr lang="en-GB" sz="2800" dirty="0">
              <a:solidFill>
                <a:srgbClr val="656368"/>
              </a:solidFill>
              <a:latin typeface="Museo Sans 300" pitchFamily="50" charset="0"/>
            </a:endParaRPr>
          </a:p>
        </p:txBody>
      </p:sp>
    </p:spTree>
    <p:extLst>
      <p:ext uri="{BB962C8B-B14F-4D97-AF65-F5344CB8AC3E}">
        <p14:creationId xmlns:p14="http://schemas.microsoft.com/office/powerpoint/2010/main" val="1912731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9328" y="932103"/>
            <a:ext cx="8215063" cy="46037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n-US" sz="3200" dirty="0">
                <a:solidFill>
                  <a:srgbClr val="40D5AE"/>
                </a:solidFill>
                <a:latin typeface="Museo Sans 300" pitchFamily="50" charset="0"/>
              </a:rPr>
              <a:t>What do I do now?</a:t>
            </a:r>
            <a:endParaRPr lang="en-US" dirty="0">
              <a:solidFill>
                <a:srgbClr val="40D5AE"/>
              </a:solidFill>
              <a:latin typeface="Museo Sans 300" pitchFamily="50" charset="0"/>
            </a:endParaRPr>
          </a:p>
        </p:txBody>
      </p:sp>
      <p:sp>
        <p:nvSpPr>
          <p:cNvPr id="6" name="Content Placeholder 2"/>
          <p:cNvSpPr txBox="1">
            <a:spLocks/>
          </p:cNvSpPr>
          <p:nvPr/>
        </p:nvSpPr>
        <p:spPr>
          <a:xfrm>
            <a:off x="469328" y="1477108"/>
            <a:ext cx="8525816" cy="51487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4600" indent="-457200">
              <a:buFont typeface="+mj-lt"/>
              <a:buAutoNum type="arabicPeriod"/>
              <a:defRPr/>
            </a:pPr>
            <a:endParaRPr lang="en-GB" sz="2400" b="1" dirty="0">
              <a:solidFill>
                <a:srgbClr val="40D5AE"/>
              </a:solidFill>
              <a:ea typeface="ＭＳ Ｐゴシック" pitchFamily="34" charset="-128"/>
            </a:endParaRPr>
          </a:p>
          <a:p>
            <a:pPr marL="534600" indent="-457200">
              <a:buFont typeface="+mj-lt"/>
              <a:buAutoNum type="arabicPeriod"/>
              <a:defRPr/>
            </a:pPr>
            <a:endParaRPr lang="en-GB" sz="2400" dirty="0">
              <a:solidFill>
                <a:srgbClr val="40D5AE"/>
              </a:solidFill>
              <a:ea typeface="ＭＳ Ｐゴシック" pitchFamily="34" charset="-128"/>
            </a:endParaRPr>
          </a:p>
          <a:p>
            <a:pPr marL="534600" indent="-457200">
              <a:buFont typeface="+mj-lt"/>
              <a:buAutoNum type="arabicPeriod"/>
              <a:defRPr/>
            </a:pPr>
            <a:endParaRPr lang="en-GB" sz="2400" dirty="0">
              <a:solidFill>
                <a:srgbClr val="40D5AE"/>
              </a:solidFill>
              <a:ea typeface="ＭＳ Ｐゴシック" pitchFamily="34" charset="-128"/>
            </a:endParaRPr>
          </a:p>
          <a:p>
            <a:pPr marL="534600" indent="-457200">
              <a:buFont typeface="+mj-lt"/>
              <a:buAutoNum type="arabicPeriod"/>
              <a:defRPr/>
            </a:pPr>
            <a:endParaRPr lang="en-GB" sz="2400" dirty="0">
              <a:solidFill>
                <a:srgbClr val="40D5AE"/>
              </a:solidFill>
              <a:ea typeface="ＭＳ Ｐゴシック" pitchFamily="34" charset="-128"/>
            </a:endParaRPr>
          </a:p>
          <a:p>
            <a:pPr marL="534600" indent="-457200">
              <a:buFont typeface="+mj-lt"/>
              <a:buAutoNum type="arabicPeriod"/>
              <a:defRPr/>
            </a:pPr>
            <a:endParaRPr lang="en-GB" sz="2400" dirty="0">
              <a:solidFill>
                <a:srgbClr val="40D5AE"/>
              </a:solidFill>
              <a:ea typeface="ＭＳ Ｐゴシック" pitchFamily="34" charset="-128"/>
            </a:endParaRPr>
          </a:p>
          <a:p>
            <a:pPr marL="534600" indent="-457200">
              <a:buFont typeface="+mj-lt"/>
              <a:buAutoNum type="arabicPeriod"/>
              <a:defRPr/>
            </a:pPr>
            <a:endParaRPr lang="en-GB" sz="2400" dirty="0">
              <a:solidFill>
                <a:srgbClr val="40D5AE"/>
              </a:solidFill>
              <a:ea typeface="ＭＳ Ｐゴシック" pitchFamily="34" charset="-128"/>
            </a:endParaRPr>
          </a:p>
          <a:p>
            <a:pPr marL="0" indent="0">
              <a:buFont typeface="Arial" pitchFamily="34" charset="0"/>
              <a:buNone/>
              <a:defRPr/>
            </a:pPr>
            <a:endParaRPr lang="en-GB" sz="1800" dirty="0">
              <a:solidFill>
                <a:srgbClr val="40D5AE"/>
              </a:solidFill>
              <a:ea typeface="ＭＳ Ｐゴシック" pitchFamily="34" charset="-128"/>
            </a:endParaRPr>
          </a:p>
          <a:p>
            <a:pPr marL="304800">
              <a:defRPr/>
            </a:pPr>
            <a:endParaRPr lang="en-GB" sz="1800" dirty="0">
              <a:solidFill>
                <a:srgbClr val="40D5AE"/>
              </a:solidFill>
              <a:ea typeface="ＭＳ Ｐゴシック" pitchFamily="34" charset="-128"/>
            </a:endParaRPr>
          </a:p>
          <a:p>
            <a:pPr marL="304800">
              <a:defRPr/>
            </a:pPr>
            <a:endParaRPr lang="en-GB" sz="1800" dirty="0">
              <a:solidFill>
                <a:srgbClr val="40D5AE"/>
              </a:solidFill>
              <a:ea typeface="ＭＳ Ｐゴシック" pitchFamily="34" charset="-128"/>
            </a:endParaRPr>
          </a:p>
        </p:txBody>
      </p:sp>
      <p:sp>
        <p:nvSpPr>
          <p:cNvPr id="4" name="Rectangle 3"/>
          <p:cNvSpPr/>
          <p:nvPr/>
        </p:nvSpPr>
        <p:spPr>
          <a:xfrm>
            <a:off x="469327" y="1509523"/>
            <a:ext cx="8215063" cy="5909310"/>
          </a:xfrm>
          <a:prstGeom prst="rect">
            <a:avLst/>
          </a:prstGeom>
        </p:spPr>
        <p:txBody>
          <a:bodyPr wrap="square">
            <a:spAutoFit/>
          </a:bodyPr>
          <a:lstStyle/>
          <a:p>
            <a:pPr marL="457200" indent="-457200">
              <a:buFont typeface="+mj-lt"/>
              <a:buAutoNum type="arabicPeriod"/>
            </a:pPr>
            <a:endParaRPr lang="en-GB" sz="2800" b="1" dirty="0">
              <a:solidFill>
                <a:srgbClr val="656368"/>
              </a:solidFill>
              <a:latin typeface="Museo Sans 300" pitchFamily="50" charset="0"/>
            </a:endParaRPr>
          </a:p>
          <a:p>
            <a:pPr marL="457200" indent="-457200">
              <a:buFont typeface="+mj-lt"/>
              <a:buAutoNum type="arabicPeriod"/>
            </a:pPr>
            <a:r>
              <a:rPr lang="en-GB" sz="2800" b="1" u="sng" dirty="0">
                <a:solidFill>
                  <a:srgbClr val="656368"/>
                </a:solidFill>
                <a:latin typeface="Museo Sans 300" pitchFamily="50" charset="0"/>
              </a:rPr>
              <a:t>Don’t panic</a:t>
            </a:r>
          </a:p>
          <a:p>
            <a:pPr marL="457200" indent="-457200">
              <a:buFont typeface="+mj-lt"/>
              <a:buAutoNum type="arabicPeriod"/>
            </a:pPr>
            <a:endParaRPr lang="en-GB" sz="1400" b="1" u="sng" dirty="0">
              <a:solidFill>
                <a:srgbClr val="656368"/>
              </a:solidFill>
              <a:latin typeface="Museo Sans 300" pitchFamily="50" charset="0"/>
            </a:endParaRPr>
          </a:p>
          <a:p>
            <a:pPr marL="457200" indent="-457200">
              <a:buFont typeface="+mj-lt"/>
              <a:buAutoNum type="arabicPeriod"/>
            </a:pPr>
            <a:r>
              <a:rPr lang="en-GB" sz="2800" b="1" dirty="0">
                <a:solidFill>
                  <a:srgbClr val="656368"/>
                </a:solidFill>
                <a:latin typeface="Museo Sans 300" pitchFamily="50" charset="0"/>
              </a:rPr>
              <a:t>Register with the ICO</a:t>
            </a:r>
          </a:p>
          <a:p>
            <a:pPr marL="457200" indent="-457200">
              <a:buFont typeface="+mj-lt"/>
              <a:buAutoNum type="arabicPeriod"/>
            </a:pPr>
            <a:endParaRPr lang="en-GB" sz="1400" b="1" dirty="0">
              <a:solidFill>
                <a:srgbClr val="656368"/>
              </a:solidFill>
              <a:latin typeface="Museo Sans 300" pitchFamily="50" charset="0"/>
            </a:endParaRPr>
          </a:p>
          <a:p>
            <a:pPr marL="457200" indent="-457200">
              <a:buFont typeface="+mj-lt"/>
              <a:buAutoNum type="arabicPeriod"/>
            </a:pPr>
            <a:r>
              <a:rPr lang="en-GB" sz="2800" b="1" dirty="0">
                <a:solidFill>
                  <a:srgbClr val="656368"/>
                </a:solidFill>
                <a:latin typeface="Museo Sans 300" pitchFamily="50" charset="0"/>
              </a:rPr>
              <a:t>Adopt a Privacy Notice or NLA ‘Fair Model Processing Notice’</a:t>
            </a:r>
          </a:p>
          <a:p>
            <a:pPr marL="457200" indent="-457200">
              <a:buFont typeface="+mj-lt"/>
              <a:buAutoNum type="arabicPeriod"/>
            </a:pPr>
            <a:endParaRPr lang="en-GB" sz="1400" b="1" dirty="0">
              <a:solidFill>
                <a:srgbClr val="656368"/>
              </a:solidFill>
              <a:latin typeface="Museo Sans 300" pitchFamily="50" charset="0"/>
            </a:endParaRPr>
          </a:p>
          <a:p>
            <a:pPr marL="457200" indent="-457200">
              <a:buFont typeface="+mj-lt"/>
              <a:buAutoNum type="arabicPeriod"/>
            </a:pPr>
            <a:r>
              <a:rPr lang="en-GB" sz="2800" b="1" dirty="0">
                <a:solidFill>
                  <a:srgbClr val="656368"/>
                </a:solidFill>
                <a:latin typeface="Museo Sans 300" pitchFamily="50" charset="0"/>
              </a:rPr>
              <a:t>Evaluate how you collect and use data</a:t>
            </a:r>
          </a:p>
          <a:p>
            <a:pPr marL="457200" indent="-457200">
              <a:buFont typeface="+mj-lt"/>
              <a:buAutoNum type="arabicPeriod"/>
            </a:pPr>
            <a:endParaRPr lang="en-GB" sz="1400" b="1" dirty="0">
              <a:solidFill>
                <a:srgbClr val="656368"/>
              </a:solidFill>
              <a:latin typeface="Museo Sans 300" pitchFamily="50" charset="0"/>
            </a:endParaRPr>
          </a:p>
          <a:p>
            <a:pPr marL="457200" indent="-457200">
              <a:buFont typeface="+mj-lt"/>
              <a:buAutoNum type="arabicPeriod"/>
            </a:pPr>
            <a:r>
              <a:rPr lang="en-GB" sz="2800" b="1" dirty="0">
                <a:solidFill>
                  <a:srgbClr val="656368"/>
                </a:solidFill>
                <a:latin typeface="Museo Sans 300" pitchFamily="50" charset="0"/>
              </a:rPr>
              <a:t>Review all the data you already hold</a:t>
            </a:r>
          </a:p>
          <a:p>
            <a:pPr marL="457200" indent="-457200">
              <a:buFont typeface="+mj-lt"/>
              <a:buAutoNum type="arabicPeriod"/>
            </a:pPr>
            <a:endParaRPr lang="en-GB" sz="1400" b="1" dirty="0">
              <a:solidFill>
                <a:srgbClr val="656368"/>
              </a:solidFill>
              <a:latin typeface="Museo Sans 300" pitchFamily="50" charset="0"/>
            </a:endParaRPr>
          </a:p>
          <a:p>
            <a:pPr marL="457200" indent="-457200">
              <a:buFont typeface="+mj-lt"/>
              <a:buAutoNum type="arabicPeriod"/>
            </a:pPr>
            <a:r>
              <a:rPr lang="en-GB" sz="2800" b="1" dirty="0">
                <a:solidFill>
                  <a:srgbClr val="656368"/>
                </a:solidFill>
                <a:latin typeface="Museo Sans 300" pitchFamily="50" charset="0"/>
              </a:rPr>
              <a:t> Check third party suppliers / contractors (e.g. letting agents) </a:t>
            </a:r>
          </a:p>
          <a:p>
            <a:pPr marL="342900" indent="-342900">
              <a:buFont typeface="Arial" panose="020B0604020202020204" pitchFamily="34" charset="0"/>
              <a:buChar char="•"/>
            </a:pPr>
            <a:endParaRPr lang="en-GB" sz="2800" dirty="0">
              <a:solidFill>
                <a:srgbClr val="656368"/>
              </a:solidFill>
              <a:latin typeface="Museo Sans 300" pitchFamily="50" charset="0"/>
            </a:endParaRPr>
          </a:p>
          <a:p>
            <a:pPr marL="342900" indent="-342900">
              <a:buFont typeface="Arial" panose="020B0604020202020204" pitchFamily="34" charset="0"/>
              <a:buChar char="•"/>
            </a:pPr>
            <a:endParaRPr lang="en-GB" sz="2800" dirty="0">
              <a:solidFill>
                <a:srgbClr val="656368"/>
              </a:solidFill>
              <a:latin typeface="Museo Sans 300" pitchFamily="50" charset="0"/>
            </a:endParaRPr>
          </a:p>
        </p:txBody>
      </p:sp>
    </p:spTree>
    <p:extLst>
      <p:ext uri="{BB962C8B-B14F-4D97-AF65-F5344CB8AC3E}">
        <p14:creationId xmlns:p14="http://schemas.microsoft.com/office/powerpoint/2010/main" val="463013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5667" y="1579632"/>
            <a:ext cx="8280920" cy="4647426"/>
          </a:xfrm>
          <a:prstGeom prst="rect">
            <a:avLst/>
          </a:prstGeom>
          <a:noFill/>
        </p:spPr>
        <p:txBody>
          <a:bodyPr wrap="square" rtlCol="0">
            <a:spAutoFit/>
          </a:bodyPr>
          <a:lstStyle/>
          <a:p>
            <a:pPr lvl="0" defTabSz="457200"/>
            <a:r>
              <a:rPr lang="en-GB" sz="2000" b="1" dirty="0">
                <a:solidFill>
                  <a:srgbClr val="656368"/>
                </a:solidFill>
                <a:latin typeface="Museo Sans 300" pitchFamily="50" charset="0"/>
              </a:rPr>
              <a:t>Ask the following questions about each record, and record the answers:</a:t>
            </a:r>
          </a:p>
          <a:p>
            <a:pPr lvl="0" defTabSz="457200"/>
            <a:endParaRPr lang="en-GB" dirty="0">
              <a:solidFill>
                <a:srgbClr val="656368"/>
              </a:solidFill>
              <a:latin typeface="Museo Sans 300" pitchFamily="50" charset="0"/>
            </a:endParaRPr>
          </a:p>
          <a:p>
            <a:pPr marL="285750" lvl="0" indent="-285750" defTabSz="457200">
              <a:buFont typeface="Arial" panose="020B0604020202020204" pitchFamily="34" charset="0"/>
              <a:buChar char="•"/>
            </a:pPr>
            <a:r>
              <a:rPr lang="en-GB" sz="2000" b="1" dirty="0">
                <a:solidFill>
                  <a:srgbClr val="656368"/>
                </a:solidFill>
                <a:latin typeface="Museo Sans 300" pitchFamily="50" charset="0"/>
              </a:rPr>
              <a:t>What is the information, is it personal? </a:t>
            </a:r>
            <a:r>
              <a:rPr lang="en-GB" sz="2000" dirty="0">
                <a:solidFill>
                  <a:srgbClr val="656368"/>
                </a:solidFill>
                <a:latin typeface="Museo Sans 300" pitchFamily="50" charset="0"/>
              </a:rPr>
              <a:t>In most cases tenancy related information will be names, addresses contact details etc. This all qualifies as personal information.</a:t>
            </a:r>
          </a:p>
          <a:p>
            <a:pPr marL="285750" lvl="0" indent="-285750" defTabSz="457200">
              <a:buFont typeface="Arial" panose="020B0604020202020204" pitchFamily="34" charset="0"/>
              <a:buChar char="•"/>
            </a:pPr>
            <a:endParaRPr lang="en-GB" sz="2000" b="1" dirty="0">
              <a:solidFill>
                <a:srgbClr val="656368"/>
              </a:solidFill>
              <a:latin typeface="Museo Sans 300" pitchFamily="50" charset="0"/>
            </a:endParaRPr>
          </a:p>
          <a:p>
            <a:pPr marL="285750" lvl="0" indent="-285750" defTabSz="457200">
              <a:buFont typeface="Arial" panose="020B0604020202020204" pitchFamily="34" charset="0"/>
              <a:buChar char="•"/>
            </a:pPr>
            <a:r>
              <a:rPr lang="en-GB" sz="2000" b="1" dirty="0">
                <a:solidFill>
                  <a:srgbClr val="656368"/>
                </a:solidFill>
                <a:latin typeface="Museo Sans 300" pitchFamily="50" charset="0"/>
              </a:rPr>
              <a:t>How did I get it? </a:t>
            </a:r>
            <a:r>
              <a:rPr lang="en-GB" sz="2000" dirty="0">
                <a:solidFill>
                  <a:srgbClr val="656368"/>
                </a:solidFill>
                <a:latin typeface="Museo Sans 300" pitchFamily="50" charset="0"/>
              </a:rPr>
              <a:t>Was it through an application form, email etc.</a:t>
            </a:r>
          </a:p>
          <a:p>
            <a:pPr marL="285750" lvl="0" indent="-285750" defTabSz="457200">
              <a:buFont typeface="Arial" panose="020B0604020202020204" pitchFamily="34" charset="0"/>
              <a:buChar char="•"/>
            </a:pPr>
            <a:endParaRPr lang="en-GB" sz="2000" b="1" dirty="0">
              <a:solidFill>
                <a:srgbClr val="656368"/>
              </a:solidFill>
              <a:latin typeface="Museo Sans 300" pitchFamily="50" charset="0"/>
            </a:endParaRPr>
          </a:p>
          <a:p>
            <a:pPr marL="285750" lvl="0" indent="-285750" defTabSz="457200">
              <a:buFont typeface="Arial" panose="020B0604020202020204" pitchFamily="34" charset="0"/>
              <a:buChar char="•"/>
            </a:pPr>
            <a:r>
              <a:rPr lang="en-GB" sz="2000" b="1" dirty="0">
                <a:solidFill>
                  <a:srgbClr val="656368"/>
                </a:solidFill>
                <a:latin typeface="Museo Sans 300" pitchFamily="50" charset="0"/>
              </a:rPr>
              <a:t>What do I use it for? </a:t>
            </a:r>
            <a:r>
              <a:rPr lang="en-GB" sz="2000" dirty="0">
                <a:solidFill>
                  <a:srgbClr val="656368"/>
                </a:solidFill>
                <a:latin typeface="Museo Sans 300" pitchFamily="50" charset="0"/>
              </a:rPr>
              <a:t>This should provide the legal basis for processing. For instance a copy of a passport is legally required under right to rent, landlords have a legitimate interest in former addresses in order to reference tenants, contact details are necessary to exercise the contract etc.</a:t>
            </a:r>
          </a:p>
          <a:p>
            <a:pPr lvl="0" defTabSz="457200"/>
            <a:endParaRPr lang="en-GB" dirty="0">
              <a:solidFill>
                <a:srgbClr val="656368"/>
              </a:solidFill>
              <a:latin typeface="Museo Sans 300" pitchFamily="50" charset="0"/>
            </a:endParaRPr>
          </a:p>
        </p:txBody>
      </p:sp>
      <p:sp>
        <p:nvSpPr>
          <p:cNvPr id="5" name="TextBox 4"/>
          <p:cNvSpPr txBox="1"/>
          <p:nvPr/>
        </p:nvSpPr>
        <p:spPr>
          <a:xfrm>
            <a:off x="457675" y="908720"/>
            <a:ext cx="8208912" cy="707886"/>
          </a:xfrm>
          <a:prstGeom prst="rect">
            <a:avLst/>
          </a:prstGeom>
          <a:noFill/>
        </p:spPr>
        <p:txBody>
          <a:bodyPr wrap="square" rtlCol="0">
            <a:spAutoFit/>
          </a:bodyPr>
          <a:lstStyle/>
          <a:p>
            <a:r>
              <a:rPr lang="en-GB" sz="4000" dirty="0">
                <a:solidFill>
                  <a:srgbClr val="00CC99"/>
                </a:solidFill>
                <a:latin typeface="Museo Sans 300" pitchFamily="50" charset="0"/>
              </a:rPr>
              <a:t>GDPR – Key Questions 1 </a:t>
            </a:r>
          </a:p>
        </p:txBody>
      </p:sp>
    </p:spTree>
    <p:extLst>
      <p:ext uri="{BB962C8B-B14F-4D97-AF65-F5344CB8AC3E}">
        <p14:creationId xmlns:p14="http://schemas.microsoft.com/office/powerpoint/2010/main" val="2667509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908720"/>
            <a:ext cx="8208912" cy="707886"/>
          </a:xfrm>
          <a:prstGeom prst="rect">
            <a:avLst/>
          </a:prstGeom>
          <a:noFill/>
        </p:spPr>
        <p:txBody>
          <a:bodyPr wrap="square" rtlCol="0">
            <a:spAutoFit/>
          </a:bodyPr>
          <a:lstStyle/>
          <a:p>
            <a:r>
              <a:rPr lang="en-GB" sz="4000" dirty="0">
                <a:solidFill>
                  <a:srgbClr val="00CC99"/>
                </a:solidFill>
                <a:latin typeface="Museo Sans 300" pitchFamily="50" charset="0"/>
              </a:rPr>
              <a:t>GDPR – Key Questions 2</a:t>
            </a:r>
          </a:p>
        </p:txBody>
      </p:sp>
      <p:sp>
        <p:nvSpPr>
          <p:cNvPr id="3" name="TextBox 2"/>
          <p:cNvSpPr txBox="1"/>
          <p:nvPr/>
        </p:nvSpPr>
        <p:spPr>
          <a:xfrm>
            <a:off x="476411" y="1616606"/>
            <a:ext cx="8208912" cy="4770537"/>
          </a:xfrm>
          <a:prstGeom prst="rect">
            <a:avLst/>
          </a:prstGeom>
          <a:noFill/>
        </p:spPr>
        <p:txBody>
          <a:bodyPr wrap="square" rtlCol="0">
            <a:spAutoFit/>
          </a:bodyPr>
          <a:lstStyle/>
          <a:p>
            <a:pPr lvl="0" defTabSz="457200"/>
            <a:r>
              <a:rPr lang="en-GB" sz="2000" b="1" dirty="0">
                <a:solidFill>
                  <a:srgbClr val="656368"/>
                </a:solidFill>
                <a:latin typeface="Museo Sans 300" pitchFamily="50" charset="0"/>
              </a:rPr>
              <a:t>Ask the following questions about each record, and record the answers:</a:t>
            </a:r>
            <a:endParaRPr lang="en-GB" dirty="0"/>
          </a:p>
          <a:p>
            <a:pPr marL="285750" indent="-285750">
              <a:buFont typeface="Arial" panose="020B0604020202020204" pitchFamily="34" charset="0"/>
              <a:buChar char="•"/>
            </a:pPr>
            <a:endParaRPr lang="en-GB" sz="2400" dirty="0">
              <a:solidFill>
                <a:srgbClr val="656368"/>
              </a:solidFill>
              <a:latin typeface="Museo Sans 300" pitchFamily="50" charset="0"/>
            </a:endParaRPr>
          </a:p>
          <a:p>
            <a:pPr marL="285750" indent="-285750">
              <a:buFont typeface="Arial" panose="020B0604020202020204" pitchFamily="34" charset="0"/>
              <a:buChar char="•"/>
            </a:pPr>
            <a:r>
              <a:rPr lang="en-GB" sz="2400" b="1" dirty="0">
                <a:solidFill>
                  <a:srgbClr val="656368"/>
                </a:solidFill>
                <a:latin typeface="Museo Sans 300" pitchFamily="50" charset="0"/>
              </a:rPr>
              <a:t>How do I store it?</a:t>
            </a:r>
          </a:p>
          <a:p>
            <a:r>
              <a:rPr lang="en-GB" sz="2400" b="1" dirty="0">
                <a:solidFill>
                  <a:srgbClr val="656368"/>
                </a:solidFill>
                <a:latin typeface="Museo Sans 300" pitchFamily="50" charset="0"/>
              </a:rPr>
              <a:t> </a:t>
            </a:r>
          </a:p>
          <a:p>
            <a:pPr marL="285750" indent="-285750">
              <a:buFont typeface="Arial" panose="020B0604020202020204" pitchFamily="34" charset="0"/>
              <a:buChar char="•"/>
            </a:pPr>
            <a:r>
              <a:rPr lang="en-GB" sz="2400" b="1" dirty="0">
                <a:solidFill>
                  <a:srgbClr val="656368"/>
                </a:solidFill>
                <a:latin typeface="Museo Sans 300" pitchFamily="50" charset="0"/>
              </a:rPr>
              <a:t>What steps have I taken to ensure security? </a:t>
            </a:r>
            <a:r>
              <a:rPr lang="en-GB" sz="2100" dirty="0">
                <a:solidFill>
                  <a:srgbClr val="656368"/>
                </a:solidFill>
                <a:latin typeface="Museo Sans 300" pitchFamily="50" charset="0"/>
              </a:rPr>
              <a:t>(For instance password protection etc.)</a:t>
            </a:r>
          </a:p>
          <a:p>
            <a:endParaRPr lang="en-GB" sz="2400" dirty="0">
              <a:solidFill>
                <a:srgbClr val="656368"/>
              </a:solidFill>
              <a:latin typeface="Museo Sans 300" pitchFamily="50" charset="0"/>
            </a:endParaRPr>
          </a:p>
          <a:p>
            <a:pPr marL="285750" indent="-285750">
              <a:buFont typeface="Arial" panose="020B0604020202020204" pitchFamily="34" charset="0"/>
              <a:buChar char="•"/>
            </a:pPr>
            <a:r>
              <a:rPr lang="en-GB" sz="2400" b="1" dirty="0">
                <a:solidFill>
                  <a:srgbClr val="656368"/>
                </a:solidFill>
                <a:latin typeface="Museo Sans 300" pitchFamily="50" charset="0"/>
              </a:rPr>
              <a:t>How long have I held the data? </a:t>
            </a:r>
          </a:p>
          <a:p>
            <a:endParaRPr lang="en-GB" sz="2400" b="1" dirty="0">
              <a:solidFill>
                <a:srgbClr val="656368"/>
              </a:solidFill>
              <a:latin typeface="Museo Sans 300" pitchFamily="50" charset="0"/>
            </a:endParaRPr>
          </a:p>
          <a:p>
            <a:pPr marL="285750" indent="-285750">
              <a:buFont typeface="Arial" panose="020B0604020202020204" pitchFamily="34" charset="0"/>
              <a:buChar char="•"/>
            </a:pPr>
            <a:r>
              <a:rPr lang="en-GB" sz="2400" b="1" dirty="0">
                <a:solidFill>
                  <a:srgbClr val="656368"/>
                </a:solidFill>
                <a:latin typeface="Museo Sans 300" pitchFamily="50" charset="0"/>
              </a:rPr>
              <a:t>Do I still need it? How long will I keep it?</a:t>
            </a:r>
          </a:p>
          <a:p>
            <a:endParaRPr lang="en-GB" sz="2400" dirty="0">
              <a:solidFill>
                <a:srgbClr val="656368"/>
              </a:solidFill>
              <a:latin typeface="Museo Sans 300" pitchFamily="50" charset="0"/>
            </a:endParaRPr>
          </a:p>
          <a:p>
            <a:pPr marL="285750" indent="-285750">
              <a:buFont typeface="Arial" panose="020B0604020202020204" pitchFamily="34" charset="0"/>
              <a:buChar char="•"/>
            </a:pPr>
            <a:r>
              <a:rPr lang="en-GB" sz="2400" b="1" dirty="0">
                <a:solidFill>
                  <a:srgbClr val="656368"/>
                </a:solidFill>
                <a:latin typeface="Museo Sans 300" pitchFamily="50" charset="0"/>
              </a:rPr>
              <a:t>How will I dispose of it when necessary?</a:t>
            </a:r>
          </a:p>
        </p:txBody>
      </p:sp>
    </p:spTree>
    <p:extLst>
      <p:ext uri="{BB962C8B-B14F-4D97-AF65-F5344CB8AC3E}">
        <p14:creationId xmlns:p14="http://schemas.microsoft.com/office/powerpoint/2010/main" val="538724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908720"/>
            <a:ext cx="8208912" cy="584775"/>
          </a:xfrm>
          <a:prstGeom prst="rect">
            <a:avLst/>
          </a:prstGeom>
          <a:noFill/>
        </p:spPr>
        <p:txBody>
          <a:bodyPr wrap="square" rtlCol="0">
            <a:spAutoFit/>
          </a:bodyPr>
          <a:lstStyle/>
          <a:p>
            <a:r>
              <a:rPr lang="en-GB" sz="3200" dirty="0">
                <a:solidFill>
                  <a:srgbClr val="00CC99"/>
                </a:solidFill>
                <a:latin typeface="Museo Sans 300" pitchFamily="50" charset="0"/>
              </a:rPr>
              <a:t>GDPR – FAQs</a:t>
            </a:r>
          </a:p>
        </p:txBody>
      </p:sp>
      <p:sp>
        <p:nvSpPr>
          <p:cNvPr id="3" name="TextBox 2"/>
          <p:cNvSpPr txBox="1"/>
          <p:nvPr/>
        </p:nvSpPr>
        <p:spPr>
          <a:xfrm>
            <a:off x="476411" y="1616606"/>
            <a:ext cx="8208912" cy="5324535"/>
          </a:xfrm>
          <a:prstGeom prst="rect">
            <a:avLst/>
          </a:prstGeom>
          <a:noFill/>
        </p:spPr>
        <p:txBody>
          <a:bodyPr wrap="square" rtlCol="0">
            <a:spAutoFit/>
          </a:bodyPr>
          <a:lstStyle/>
          <a:p>
            <a:r>
              <a:rPr lang="en-GB" sz="2400" b="1" dirty="0">
                <a:latin typeface="Museo Sans 300" pitchFamily="50" charset="0"/>
              </a:rPr>
              <a:t>Q. I’m a small landlord with just one property, does it apply to me?</a:t>
            </a:r>
          </a:p>
          <a:p>
            <a:r>
              <a:rPr lang="en-GB" sz="2000" dirty="0">
                <a:latin typeface="Museo Sans 300" pitchFamily="50" charset="0"/>
              </a:rPr>
              <a:t>A. Absolutely. GDPR applies to every business in the EU. </a:t>
            </a:r>
          </a:p>
          <a:p>
            <a:endParaRPr lang="en-GB" sz="1600" b="1" dirty="0">
              <a:latin typeface="Museo Sans 300" pitchFamily="50" charset="0"/>
            </a:endParaRPr>
          </a:p>
          <a:p>
            <a:r>
              <a:rPr lang="en-GB" sz="2400" b="1" dirty="0">
                <a:latin typeface="Museo Sans 300" pitchFamily="50" charset="0"/>
              </a:rPr>
              <a:t>Q. Does my tenant have to comply with GDPR to protect my data?</a:t>
            </a:r>
          </a:p>
          <a:p>
            <a:r>
              <a:rPr lang="en-GB" sz="2000" dirty="0">
                <a:latin typeface="Museo Sans 300" pitchFamily="50" charset="0"/>
              </a:rPr>
              <a:t>A. No. GDPR only applies to the business – in this instance the tenant is the customer. </a:t>
            </a:r>
          </a:p>
          <a:p>
            <a:endParaRPr lang="en-GB" sz="1600" b="1" dirty="0">
              <a:latin typeface="Museo Sans 300" pitchFamily="50" charset="0"/>
            </a:endParaRPr>
          </a:p>
          <a:p>
            <a:r>
              <a:rPr lang="en-GB" sz="2400" b="1" dirty="0">
                <a:latin typeface="Museo Sans 300" pitchFamily="50" charset="0"/>
              </a:rPr>
              <a:t>Q. Does GDPR only apply to EU citizens?</a:t>
            </a:r>
          </a:p>
          <a:p>
            <a:r>
              <a:rPr lang="en-GB" sz="2000" dirty="0">
                <a:latin typeface="Museo Sans 300" pitchFamily="50" charset="0"/>
              </a:rPr>
              <a:t>A. No, GDPR applies to every piece of data being handled by a business based in the EU</a:t>
            </a:r>
          </a:p>
          <a:p>
            <a:endParaRPr lang="en-GB" sz="1600" b="1" dirty="0">
              <a:latin typeface="Museo Sans 300" pitchFamily="50" charset="0"/>
            </a:endParaRPr>
          </a:p>
          <a:p>
            <a:r>
              <a:rPr lang="en-GB" sz="2400" b="1" dirty="0">
                <a:latin typeface="Museo Sans 300" pitchFamily="50" charset="0"/>
              </a:rPr>
              <a:t>Q. Do the same rules apply to guarantors?  </a:t>
            </a:r>
          </a:p>
          <a:p>
            <a:r>
              <a:rPr lang="en-GB" sz="2000" dirty="0">
                <a:latin typeface="Museo Sans 300" pitchFamily="50" charset="0"/>
              </a:rPr>
              <a:t>A. Yes</a:t>
            </a:r>
          </a:p>
          <a:p>
            <a:pPr marL="285750" indent="-285750">
              <a:buFont typeface="Arial" panose="020B0604020202020204" pitchFamily="34" charset="0"/>
              <a:buChar char="•"/>
            </a:pPr>
            <a:endParaRPr lang="en-GB" sz="2400" b="1" dirty="0">
              <a:solidFill>
                <a:srgbClr val="656368"/>
              </a:solidFill>
              <a:latin typeface="Museo Sans 300" pitchFamily="50" charset="0"/>
            </a:endParaRPr>
          </a:p>
        </p:txBody>
      </p:sp>
    </p:spTree>
    <p:extLst>
      <p:ext uri="{BB962C8B-B14F-4D97-AF65-F5344CB8AC3E}">
        <p14:creationId xmlns:p14="http://schemas.microsoft.com/office/powerpoint/2010/main" val="557485988"/>
      </p:ext>
    </p:extLst>
  </p:cSld>
  <p:clrMapOvr>
    <a:masterClrMapping/>
  </p:clrMapOvr>
</p:sld>
</file>

<file path=ppt/theme/theme1.xml><?xml version="1.0" encoding="utf-8"?>
<a:theme xmlns:a="http://schemas.openxmlformats.org/drawingml/2006/main" name="02180220 NLA News and Legislative Update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TotalTime>
  <Words>3031</Words>
  <Application>Microsoft Office PowerPoint</Application>
  <PresentationFormat>On-screen Show (4:3)</PresentationFormat>
  <Paragraphs>382</Paragraphs>
  <Slides>15</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Museo Sans 300</vt:lpstr>
      <vt:lpstr>Museo Sans 700</vt:lpstr>
      <vt:lpstr>Wingdings</vt:lpstr>
      <vt:lpstr>02180220 NLA News and Legislative Update Presentation</vt:lpstr>
      <vt:lpstr>GDPR for Landlords</vt:lpstr>
      <vt:lpstr>PowerPoint Presentation</vt:lpstr>
      <vt:lpstr>What exactly qualifies as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join the NLA?</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Jake McKey</dc:creator>
  <cp:lastModifiedBy>Amanda Clark</cp:lastModifiedBy>
  <cp:revision>20</cp:revision>
  <cp:lastPrinted>2018-04-18T14:02:23Z</cp:lastPrinted>
  <dcterms:created xsi:type="dcterms:W3CDTF">2018-04-18T10:37:54Z</dcterms:created>
  <dcterms:modified xsi:type="dcterms:W3CDTF">2021-07-02T11:57:57Z</dcterms:modified>
</cp:coreProperties>
</file>