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0"/>
    <p:restoredTop sz="94633"/>
  </p:normalViewPr>
  <p:slideViewPr>
    <p:cSldViewPr snapToGrid="0" snapToObjects="1">
      <p:cViewPr varScale="1">
        <p:scale>
          <a:sx n="62" d="100"/>
          <a:sy n="62" d="100"/>
        </p:scale>
        <p:origin x="122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2" d="100"/>
          <a:sy n="72" d="100"/>
        </p:scale>
        <p:origin x="23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1823573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6128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REFURB TO LET </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process for the Refurb BTL is all dealt with by one experienced underwriter who will assess the deal, the schedule of works and produce terms for the entry and the exit giving you security of exit. </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If the reinspection of the valuation is returned as expected and there are no changes, the case will complete on the BTL mortgage and the Bridging will be repaid. </a:t>
            </a:r>
          </a:p>
        </p:txBody>
      </p:sp>
    </p:spTree>
    <p:extLst>
      <p:ext uri="{BB962C8B-B14F-4D97-AF65-F5344CB8AC3E}">
        <p14:creationId xmlns:p14="http://schemas.microsoft.com/office/powerpoint/2010/main" val="231849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1"/>
            <a:ext cx="10464800" cy="609778"/>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894078" y="519290"/>
            <a:ext cx="11216642" cy="1885246"/>
          </a:xfrm>
          <a:prstGeom prst="rect">
            <a:avLst/>
          </a:prstGeom>
        </p:spPr>
        <p:txBody>
          <a:bodyPr lIns="65022" tIns="65022" rIns="65022" bIns="65022"/>
          <a:lstStyle>
            <a:lvl1pPr algn="l" defTabSz="1300480">
              <a:lnSpc>
                <a:spcPct val="90000"/>
              </a:lnSpc>
              <a:defRPr sz="6200">
                <a:latin typeface="Calibri Light"/>
                <a:ea typeface="Calibri Light"/>
                <a:cs typeface="Calibri Light"/>
                <a:sym typeface="Calibri Light"/>
              </a:defRPr>
            </a:lvl1pPr>
          </a:lstStyle>
          <a:p>
            <a:r>
              <a:t>Title Text</a:t>
            </a:r>
          </a:p>
        </p:txBody>
      </p:sp>
      <p:sp>
        <p:nvSpPr>
          <p:cNvPr id="118" name="Body Level One…"/>
          <p:cNvSpPr txBox="1">
            <a:spLocks noGrp="1"/>
          </p:cNvSpPr>
          <p:nvPr>
            <p:ph type="body" idx="1"/>
          </p:nvPr>
        </p:nvSpPr>
        <p:spPr>
          <a:xfrm>
            <a:off x="894078" y="2596444"/>
            <a:ext cx="11216642" cy="6188570"/>
          </a:xfrm>
          <a:prstGeom prst="rect">
            <a:avLst/>
          </a:prstGeom>
        </p:spPr>
        <p:txBody>
          <a:bodyPr lIns="65022" tIns="65022" rIns="65022" bIns="65022" anchor="t"/>
          <a:lstStyle>
            <a:lvl1pPr marL="310241" indent="-310241"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8" indent="-434338"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754853" y="9114115"/>
            <a:ext cx="355869" cy="371347"/>
          </a:xfrm>
          <a:prstGeom prst="rect">
            <a:avLst/>
          </a:prstGeom>
        </p:spPr>
        <p:txBody>
          <a:bodyPr lIns="65022" tIns="65022" rIns="65022" bIns="65022"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94078" y="519290"/>
            <a:ext cx="11216642" cy="1885246"/>
          </a:xfrm>
          <a:prstGeom prst="rect">
            <a:avLst/>
          </a:prstGeom>
        </p:spPr>
        <p:txBody>
          <a:bodyPr lIns="65022" tIns="65022" rIns="65022" bIns="65022"/>
          <a:lstStyle>
            <a:lvl1pPr algn="l" defTabSz="1300480">
              <a:lnSpc>
                <a:spcPct val="90000"/>
              </a:lnSpc>
              <a:defRPr sz="6200">
                <a:latin typeface="Calibri Light"/>
                <a:ea typeface="Calibri Light"/>
                <a:cs typeface="Calibri Light"/>
                <a:sym typeface="Calibri Light"/>
              </a:defRPr>
            </a:lvl1pPr>
          </a:lstStyle>
          <a:p>
            <a:r>
              <a:t>Title Text</a:t>
            </a:r>
          </a:p>
        </p:txBody>
      </p:sp>
      <p:sp>
        <p:nvSpPr>
          <p:cNvPr id="127" name="Body Level One…"/>
          <p:cNvSpPr txBox="1">
            <a:spLocks noGrp="1"/>
          </p:cNvSpPr>
          <p:nvPr>
            <p:ph type="body" idx="1"/>
          </p:nvPr>
        </p:nvSpPr>
        <p:spPr>
          <a:xfrm>
            <a:off x="894078" y="2596444"/>
            <a:ext cx="11216642" cy="6188570"/>
          </a:xfrm>
          <a:prstGeom prst="rect">
            <a:avLst/>
          </a:prstGeom>
        </p:spPr>
        <p:txBody>
          <a:bodyPr lIns="65022" tIns="65022" rIns="65022" bIns="65022" anchor="t"/>
          <a:lstStyle>
            <a:lvl1pPr marL="310241" indent="-310241"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8" indent="-434338"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754853" y="9114115"/>
            <a:ext cx="355869" cy="371347"/>
          </a:xfrm>
          <a:prstGeom prst="rect">
            <a:avLst/>
          </a:prstGeom>
        </p:spPr>
        <p:txBody>
          <a:bodyPr lIns="65022" tIns="65022" rIns="65022" bIns="65022"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894078" y="519290"/>
            <a:ext cx="11216642" cy="1885246"/>
          </a:xfrm>
          <a:prstGeom prst="rect">
            <a:avLst/>
          </a:prstGeom>
        </p:spPr>
        <p:txBody>
          <a:bodyPr lIns="65022" tIns="65022" rIns="65022" bIns="65022"/>
          <a:lstStyle>
            <a:lvl1pPr algn="l" defTabSz="1300480">
              <a:lnSpc>
                <a:spcPct val="90000"/>
              </a:lnSpc>
              <a:defRPr sz="6200">
                <a:latin typeface="Calibri Light"/>
                <a:ea typeface="Calibri Light"/>
                <a:cs typeface="Calibri Light"/>
                <a:sym typeface="Calibri Light"/>
              </a:defRPr>
            </a:lvl1pPr>
          </a:lstStyle>
          <a:p>
            <a:r>
              <a:t>Title Text</a:t>
            </a:r>
          </a:p>
        </p:txBody>
      </p:sp>
      <p:sp>
        <p:nvSpPr>
          <p:cNvPr id="136" name="Body Level One…"/>
          <p:cNvSpPr txBox="1">
            <a:spLocks noGrp="1"/>
          </p:cNvSpPr>
          <p:nvPr>
            <p:ph type="body" idx="1"/>
          </p:nvPr>
        </p:nvSpPr>
        <p:spPr>
          <a:xfrm>
            <a:off x="894078" y="2596444"/>
            <a:ext cx="11216642" cy="6188570"/>
          </a:xfrm>
          <a:prstGeom prst="rect">
            <a:avLst/>
          </a:prstGeom>
        </p:spPr>
        <p:txBody>
          <a:bodyPr lIns="65022" tIns="65022" rIns="65022" bIns="65022" anchor="t"/>
          <a:lstStyle>
            <a:lvl1pPr marL="310241" indent="-310241"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8" indent="-434338"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853" y="9114115"/>
            <a:ext cx="355869" cy="371347"/>
          </a:xfrm>
          <a:prstGeom prst="rect">
            <a:avLst/>
          </a:prstGeom>
        </p:spPr>
        <p:txBody>
          <a:bodyPr lIns="65022" tIns="65022" rIns="65022" bIns="65022"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975358" y="1596248"/>
            <a:ext cx="11054084" cy="3395700"/>
          </a:xfrm>
          <a:prstGeom prst="rect">
            <a:avLst/>
          </a:prstGeom>
        </p:spPr>
        <p:txBody>
          <a:bodyPr lIns="65022" tIns="65022" rIns="65022" bIns="65022" anchor="b"/>
          <a:lstStyle>
            <a:lvl1pPr defTabSz="1300480">
              <a:lnSpc>
                <a:spcPct val="90000"/>
              </a:lnSpc>
              <a:defRPr sz="8200">
                <a:latin typeface="Calibri Light"/>
                <a:ea typeface="Calibri Light"/>
                <a:cs typeface="Calibri Light"/>
                <a:sym typeface="Calibri Light"/>
              </a:defRPr>
            </a:lvl1pPr>
          </a:lstStyle>
          <a:p>
            <a:r>
              <a:t>Title Text</a:t>
            </a:r>
          </a:p>
        </p:txBody>
      </p:sp>
      <p:sp>
        <p:nvSpPr>
          <p:cNvPr id="145" name="Body Level One…"/>
          <p:cNvSpPr txBox="1">
            <a:spLocks noGrp="1"/>
          </p:cNvSpPr>
          <p:nvPr>
            <p:ph type="body" sz="quarter" idx="1"/>
          </p:nvPr>
        </p:nvSpPr>
        <p:spPr>
          <a:xfrm>
            <a:off x="1625598" y="5122898"/>
            <a:ext cx="9753603" cy="2354863"/>
          </a:xfrm>
          <a:prstGeom prst="rect">
            <a:avLst/>
          </a:prstGeom>
        </p:spPr>
        <p:txBody>
          <a:bodyPr lIns="65022" tIns="65022" rIns="65022" bIns="65022" anchor="t"/>
          <a:lstStyle>
            <a:lvl1pPr marL="0" indent="0" algn="ctr" defTabSz="1300480">
              <a:lnSpc>
                <a:spcPct val="90000"/>
              </a:lnSpc>
              <a:spcBef>
                <a:spcPts val="1400"/>
              </a:spcBef>
              <a:buSzTx/>
              <a:buNone/>
              <a:defRPr sz="3000">
                <a:latin typeface="Calibri"/>
                <a:ea typeface="Calibri"/>
                <a:cs typeface="Calibri"/>
                <a:sym typeface="Calibri"/>
              </a:defRPr>
            </a:lvl1pPr>
            <a:lvl2pPr marL="0" indent="0" algn="ctr" defTabSz="1300480">
              <a:lnSpc>
                <a:spcPct val="90000"/>
              </a:lnSpc>
              <a:spcBef>
                <a:spcPts val="1400"/>
              </a:spcBef>
              <a:buSzTx/>
              <a:buNone/>
              <a:defRPr sz="3000">
                <a:latin typeface="Calibri"/>
                <a:ea typeface="Calibri"/>
                <a:cs typeface="Calibri"/>
                <a:sym typeface="Calibri"/>
              </a:defRPr>
            </a:lvl2pPr>
            <a:lvl3pPr marL="0" indent="0" algn="ctr" defTabSz="1300480">
              <a:lnSpc>
                <a:spcPct val="90000"/>
              </a:lnSpc>
              <a:spcBef>
                <a:spcPts val="1400"/>
              </a:spcBef>
              <a:buSzTx/>
              <a:buNone/>
              <a:defRPr sz="3000">
                <a:latin typeface="Calibri"/>
                <a:ea typeface="Calibri"/>
                <a:cs typeface="Calibri"/>
                <a:sym typeface="Calibri"/>
              </a:defRPr>
            </a:lvl3pPr>
            <a:lvl4pPr marL="0" indent="0" algn="ctr" defTabSz="1300480">
              <a:lnSpc>
                <a:spcPct val="90000"/>
              </a:lnSpc>
              <a:spcBef>
                <a:spcPts val="1400"/>
              </a:spcBef>
              <a:buSzTx/>
              <a:buNone/>
              <a:defRPr sz="3000">
                <a:latin typeface="Calibri"/>
                <a:ea typeface="Calibri"/>
                <a:cs typeface="Calibri"/>
                <a:sym typeface="Calibri"/>
              </a:defRPr>
            </a:lvl4pPr>
            <a:lvl5pPr marL="0" indent="0" algn="ctr" defTabSz="1300480">
              <a:lnSpc>
                <a:spcPct val="90000"/>
              </a:lnSpc>
              <a:spcBef>
                <a:spcPts val="1400"/>
              </a:spcBef>
              <a:buSzTx/>
              <a:buNone/>
              <a:defRPr sz="3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11781496" y="9133167"/>
            <a:ext cx="329227" cy="333245"/>
          </a:xfrm>
          <a:prstGeom prst="rect">
            <a:avLst/>
          </a:prstGeom>
        </p:spPr>
        <p:txBody>
          <a:bodyPr lIns="65022" tIns="65022" rIns="65022" bIns="65022" anchor="ctr"/>
          <a:lstStyle>
            <a:lvl1pPr algn="r" defTabSz="1300480">
              <a:defRPr sz="1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894079" y="519290"/>
            <a:ext cx="11216641" cy="1885246"/>
          </a:xfrm>
          <a:prstGeom prst="rect">
            <a:avLst/>
          </a:prstGeom>
        </p:spPr>
        <p:txBody>
          <a:bodyPr lIns="65023" tIns="65023" rIns="65023" bIns="65023"/>
          <a:lstStyle>
            <a:lvl1pPr algn="l" defTabSz="1300480">
              <a:lnSpc>
                <a:spcPct val="90000"/>
              </a:lnSpc>
              <a:defRPr sz="6200">
                <a:latin typeface="Calibri Light"/>
                <a:ea typeface="Calibri Light"/>
                <a:cs typeface="Calibri Light"/>
                <a:sym typeface="Calibri Light"/>
              </a:defRPr>
            </a:lvl1pPr>
          </a:lstStyle>
          <a:p>
            <a:r>
              <a:t>Title Text</a:t>
            </a:r>
          </a:p>
        </p:txBody>
      </p:sp>
      <p:sp>
        <p:nvSpPr>
          <p:cNvPr id="154" name="Body Level One…"/>
          <p:cNvSpPr txBox="1">
            <a:spLocks noGrp="1"/>
          </p:cNvSpPr>
          <p:nvPr>
            <p:ph type="body" idx="1"/>
          </p:nvPr>
        </p:nvSpPr>
        <p:spPr>
          <a:xfrm>
            <a:off x="894079" y="2596444"/>
            <a:ext cx="11216641" cy="6188570"/>
          </a:xfrm>
          <a:prstGeom prst="rect">
            <a:avLst/>
          </a:prstGeom>
        </p:spPr>
        <p:txBody>
          <a:bodyPr lIns="65023" tIns="65023" rIns="65023" bIns="65023" anchor="t"/>
          <a:lstStyle>
            <a:lvl1pPr marL="310242" indent="-310242"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9" indent="-434339"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11754850" y="9114114"/>
            <a:ext cx="355871"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8"/>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protect-eu.mimecast.com/s/Zf08Cxnru1x5kjF81q-b?domain=mortgageadvicebureau.com" TargetMode="External"/><Relationship Id="rId2" Type="http://schemas.openxmlformats.org/officeDocument/2006/relationships/hyperlink" Target="mailto:simon.morrall@mab.org.uk"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3"/>
          <a:stretch>
            <a:fillRect/>
          </a:stretch>
        </p:blipFill>
        <p:spPr>
          <a:xfrm>
            <a:off x="-1" y="379"/>
            <a:ext cx="13004801" cy="9752841"/>
          </a:xfrm>
          <a:prstGeom prst="rect">
            <a:avLst/>
          </a:prstGeom>
          <a:ln w="12700">
            <a:miter lim="400000"/>
          </a:ln>
        </p:spPr>
      </p:pic>
      <p:sp>
        <p:nvSpPr>
          <p:cNvPr id="165" name="Rectangle"/>
          <p:cNvSpPr/>
          <p:nvPr/>
        </p:nvSpPr>
        <p:spPr>
          <a:xfrm>
            <a:off x="394900" y="5386978"/>
            <a:ext cx="6822725" cy="1616616"/>
          </a:xfrm>
          <a:prstGeom prst="rect">
            <a:avLst/>
          </a:prstGeom>
          <a:solidFill>
            <a:srgbClr val="FFFFFF"/>
          </a:solidFill>
          <a:ln w="12700">
            <a:solidFill>
              <a:srgbClr val="FFFFFF"/>
            </a:solidFill>
          </a:ln>
        </p:spPr>
        <p:txBody>
          <a:bodyPr lIns="50800" tIns="50800" rIns="50800" bIns="50800" anchor="ctr"/>
          <a:lstStyle/>
          <a:p>
            <a:pPr>
              <a:defRPr sz="2200" b="0">
                <a:latin typeface="+mn-lt"/>
                <a:ea typeface="+mn-ea"/>
                <a:cs typeface="+mn-cs"/>
                <a:sym typeface="Helvetica Neue Medium"/>
              </a:defRPr>
            </a:pPr>
            <a:endParaRPr/>
          </a:p>
        </p:txBody>
      </p:sp>
      <p:pic>
        <p:nvPicPr>
          <p:cNvPr id="166" name="6BE37321-50BA-4FD2-AB4B-047ADEF32525-L0-001.png" descr="6BE37321-50BA-4FD2-AB4B-047ADEF32525-L0-001.png"/>
          <p:cNvPicPr>
            <a:picLocks noChangeAspect="1"/>
          </p:cNvPicPr>
          <p:nvPr/>
        </p:nvPicPr>
        <p:blipFill>
          <a:blip r:embed="rId4"/>
          <a:stretch>
            <a:fillRect/>
          </a:stretch>
        </p:blipFill>
        <p:spPr>
          <a:xfrm>
            <a:off x="6721724" y="2272672"/>
            <a:ext cx="5878222" cy="151658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 descr="Picture 2"/>
          <p:cNvPicPr>
            <a:picLocks noChangeAspect="1"/>
          </p:cNvPicPr>
          <p:nvPr/>
        </p:nvPicPr>
        <p:blipFill>
          <a:blip r:embed="rId2"/>
          <a:stretch>
            <a:fillRect/>
          </a:stretch>
        </p:blipFill>
        <p:spPr>
          <a:xfrm>
            <a:off x="-1" y="379"/>
            <a:ext cx="13004801" cy="975284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1" descr="Picture 1"/>
          <p:cNvPicPr>
            <a:picLocks noChangeAspect="1"/>
          </p:cNvPicPr>
          <p:nvPr/>
        </p:nvPicPr>
        <p:blipFill>
          <a:blip r:embed="rId2"/>
          <a:stretch>
            <a:fillRect/>
          </a:stretch>
        </p:blipFill>
        <p:spPr>
          <a:xfrm>
            <a:off x="0" y="379"/>
            <a:ext cx="13004800" cy="975284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1" descr="Picture 1"/>
          <p:cNvPicPr>
            <a:picLocks noChangeAspect="1"/>
          </p:cNvPicPr>
          <p:nvPr/>
        </p:nvPicPr>
        <p:blipFill>
          <a:blip r:embed="rId2"/>
          <a:stretch>
            <a:fillRect/>
          </a:stretch>
        </p:blipFill>
        <p:spPr>
          <a:xfrm>
            <a:off x="0" y="379"/>
            <a:ext cx="13004800" cy="975284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1" descr="Picture 1"/>
          <p:cNvPicPr>
            <a:picLocks noChangeAspect="1"/>
          </p:cNvPicPr>
          <p:nvPr/>
        </p:nvPicPr>
        <p:blipFill>
          <a:blip r:embed="rId3"/>
          <a:stretch>
            <a:fillRect/>
          </a:stretch>
        </p:blipFill>
        <p:spPr>
          <a:xfrm>
            <a:off x="-2" y="379"/>
            <a:ext cx="13004803" cy="9752842"/>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1" descr="Picture 1"/>
          <p:cNvPicPr>
            <a:picLocks noChangeAspect="1"/>
          </p:cNvPicPr>
          <p:nvPr/>
        </p:nvPicPr>
        <p:blipFill>
          <a:blip r:embed="rId2"/>
          <a:stretch>
            <a:fillRect/>
          </a:stretch>
        </p:blipFill>
        <p:spPr>
          <a:xfrm>
            <a:off x="-2" y="379"/>
            <a:ext cx="13004803" cy="9752842"/>
          </a:xfrm>
          <a:prstGeom prst="rect">
            <a:avLst/>
          </a:prstGeom>
          <a:ln w="12700">
            <a:miter lim="400000"/>
          </a:ln>
        </p:spPr>
      </p:pic>
      <p:sp>
        <p:nvSpPr>
          <p:cNvPr id="232" name="Rectangle"/>
          <p:cNvSpPr/>
          <p:nvPr/>
        </p:nvSpPr>
        <p:spPr>
          <a:xfrm>
            <a:off x="1138629" y="3687024"/>
            <a:ext cx="1905002" cy="220226"/>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233" name="30792B5F-1F39-4807-B7BD-331B481913E3-L0-001.jpeg" descr="30792B5F-1F39-4807-B7BD-331B481913E3-L0-001.jpeg"/>
          <p:cNvPicPr>
            <a:picLocks noChangeAspect="1"/>
          </p:cNvPicPr>
          <p:nvPr/>
        </p:nvPicPr>
        <p:blipFill>
          <a:blip r:embed="rId3"/>
          <a:stretch>
            <a:fillRect/>
          </a:stretch>
        </p:blipFill>
        <p:spPr>
          <a:xfrm>
            <a:off x="9667837" y="1899273"/>
            <a:ext cx="1714968" cy="2527555"/>
          </a:xfrm>
          <a:prstGeom prst="rect">
            <a:avLst/>
          </a:prstGeom>
          <a:ln w="12700">
            <a:miter lim="400000"/>
          </a:ln>
        </p:spPr>
      </p:pic>
      <p:pic>
        <p:nvPicPr>
          <p:cNvPr id="234" name="0CF976D4-14F7-4EA4-878B-9E699D9C1823-L0-001.jpeg" descr="0CF976D4-14F7-4EA4-878B-9E699D9C1823-L0-001.jpeg"/>
          <p:cNvPicPr>
            <a:picLocks noChangeAspect="1"/>
          </p:cNvPicPr>
          <p:nvPr/>
        </p:nvPicPr>
        <p:blipFill>
          <a:blip r:embed="rId4"/>
          <a:stretch>
            <a:fillRect/>
          </a:stretch>
        </p:blipFill>
        <p:spPr>
          <a:xfrm>
            <a:off x="6049864" y="2184818"/>
            <a:ext cx="2946478" cy="1956462"/>
          </a:xfrm>
          <a:prstGeom prst="rect">
            <a:avLst/>
          </a:prstGeom>
          <a:ln w="12700">
            <a:miter lim="400000"/>
          </a:ln>
        </p:spPr>
      </p:pic>
      <p:pic>
        <p:nvPicPr>
          <p:cNvPr id="235" name="BE85EB64-2031-4C54-B778-2BB39F38643F-L0-001.jpeg" descr="BE85EB64-2031-4C54-B778-2BB39F38643F-L0-001.jpeg"/>
          <p:cNvPicPr>
            <a:picLocks noChangeAspect="1"/>
          </p:cNvPicPr>
          <p:nvPr/>
        </p:nvPicPr>
        <p:blipFill>
          <a:blip r:embed="rId5"/>
          <a:stretch>
            <a:fillRect/>
          </a:stretch>
        </p:blipFill>
        <p:spPr>
          <a:xfrm>
            <a:off x="6203754" y="1743585"/>
            <a:ext cx="2867069" cy="1901804"/>
          </a:xfrm>
          <a:prstGeom prst="rect">
            <a:avLst/>
          </a:prstGeom>
          <a:ln w="12700">
            <a:miter lim="400000"/>
          </a:ln>
        </p:spPr>
      </p:pic>
      <p:pic>
        <p:nvPicPr>
          <p:cNvPr id="236" name="C4BBFC3A-C843-4127-8D75-772BEA14CF58-L0-001.jpeg" descr="C4BBFC3A-C843-4127-8D75-772BEA14CF58-L0-001.jpeg"/>
          <p:cNvPicPr>
            <a:picLocks noChangeAspect="1"/>
          </p:cNvPicPr>
          <p:nvPr/>
        </p:nvPicPr>
        <p:blipFill>
          <a:blip r:embed="rId6"/>
          <a:stretch>
            <a:fillRect/>
          </a:stretch>
        </p:blipFill>
        <p:spPr>
          <a:xfrm>
            <a:off x="669998" y="8082657"/>
            <a:ext cx="2842264" cy="1624845"/>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2" descr="Picture 2"/>
          <p:cNvPicPr>
            <a:picLocks noChangeAspect="1"/>
          </p:cNvPicPr>
          <p:nvPr/>
        </p:nvPicPr>
        <p:blipFill>
          <a:blip r:embed="rId2"/>
          <a:stretch>
            <a:fillRect/>
          </a:stretch>
        </p:blipFill>
        <p:spPr>
          <a:xfrm>
            <a:off x="-2" y="379"/>
            <a:ext cx="13004803" cy="975284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imon Morrall, Business Owner – Mortgage Advice Bureau Dorset…"/>
          <p:cNvSpPr txBox="1">
            <a:spLocks noGrp="1"/>
          </p:cNvSpPr>
          <p:nvPr>
            <p:ph type="ctrTitle"/>
          </p:nvPr>
        </p:nvSpPr>
        <p:spPr>
          <a:xfrm>
            <a:off x="631562" y="3719297"/>
            <a:ext cx="11285376" cy="5509884"/>
          </a:xfrm>
          <a:prstGeom prst="rect">
            <a:avLst/>
          </a:prstGeom>
        </p:spPr>
        <p:txBody>
          <a:bodyPr/>
          <a:lstStyle/>
          <a:p>
            <a:pPr algn="l" defTabSz="457200">
              <a:defRPr sz="3700">
                <a:latin typeface="Calibri"/>
                <a:ea typeface="Calibri"/>
                <a:cs typeface="Calibri"/>
                <a:sym typeface="Calibri"/>
              </a:defRPr>
            </a:pPr>
            <a:r>
              <a:t>Simon Morrall, Business Owner – Mortgage Advice Bureau Dorset</a:t>
            </a:r>
          </a:p>
          <a:p>
            <a:pPr algn="l" defTabSz="457200">
              <a:defRPr sz="3700">
                <a:latin typeface="Calibri"/>
                <a:ea typeface="Calibri"/>
                <a:cs typeface="Calibri"/>
                <a:sym typeface="Calibri"/>
              </a:defRPr>
            </a:pPr>
            <a:r>
              <a:t>Office number: </a:t>
            </a:r>
            <a:r>
              <a:rPr u="sng"/>
              <a:t>01305 260500</a:t>
            </a:r>
          </a:p>
          <a:p>
            <a:pPr algn="l" defTabSz="457200">
              <a:defRPr sz="3700">
                <a:latin typeface="Calibri"/>
                <a:ea typeface="Calibri"/>
                <a:cs typeface="Calibri"/>
                <a:sym typeface="Calibri"/>
              </a:defRPr>
            </a:pPr>
            <a:r>
              <a:t>Mobile number: </a:t>
            </a:r>
            <a:r>
              <a:rPr u="sng"/>
              <a:t>07739 657911</a:t>
            </a:r>
          </a:p>
          <a:p>
            <a:pPr algn="l" defTabSz="457200">
              <a:defRPr sz="3300">
                <a:latin typeface="Calibri"/>
                <a:ea typeface="Calibri"/>
                <a:cs typeface="Calibri"/>
                <a:sym typeface="Calibri"/>
              </a:defRPr>
            </a:pPr>
            <a:endParaRPr u="sng"/>
          </a:p>
          <a:p>
            <a:pPr algn="l" defTabSz="457200">
              <a:defRPr sz="3300">
                <a:latin typeface="Calibri"/>
                <a:ea typeface="Calibri"/>
                <a:cs typeface="Calibri"/>
                <a:sym typeface="Calibri"/>
              </a:defRPr>
            </a:pPr>
            <a:endParaRPr u="sng"/>
          </a:p>
          <a:p>
            <a:pPr algn="l" defTabSz="457200">
              <a:defRPr sz="3000" u="sng">
                <a:solidFill>
                  <a:srgbClr val="0000FF"/>
                </a:solidFill>
                <a:uFill>
                  <a:solidFill>
                    <a:srgbClr val="0000FF"/>
                  </a:solidFill>
                </a:uFill>
                <a:latin typeface="Calibri"/>
                <a:ea typeface="Calibri"/>
                <a:cs typeface="Calibri"/>
                <a:sym typeface="Calibri"/>
              </a:defRPr>
            </a:pPr>
            <a:r>
              <a:rPr u="none">
                <a:solidFill>
                  <a:srgbClr val="000000"/>
                </a:solidFill>
              </a:rPr>
              <a:t>Email: </a:t>
            </a:r>
            <a:r>
              <a:rPr>
                <a:hlinkClick r:id="rId2"/>
              </a:rPr>
              <a:t>simon.morrall@mab.org.uk</a:t>
            </a:r>
            <a:endParaRPr u="none">
              <a:solidFill>
                <a:srgbClr val="000000"/>
              </a:solidFill>
            </a:endParaRPr>
          </a:p>
          <a:p>
            <a:pPr algn="l" defTabSz="457200">
              <a:defRPr sz="3000" u="sng">
                <a:solidFill>
                  <a:srgbClr val="0000FF"/>
                </a:solidFill>
                <a:uFill>
                  <a:solidFill>
                    <a:srgbClr val="0000FF"/>
                  </a:solidFill>
                </a:uFill>
                <a:latin typeface="Calibri"/>
                <a:ea typeface="Calibri"/>
                <a:cs typeface="Calibri"/>
                <a:sym typeface="Calibri"/>
              </a:defRPr>
            </a:pPr>
            <a:r>
              <a:rPr u="none">
                <a:solidFill>
                  <a:srgbClr val="000000"/>
                </a:solidFill>
              </a:rPr>
              <a:t>Website: </a:t>
            </a:r>
            <a:r>
              <a:rPr>
                <a:hlinkClick r:id="rId3"/>
              </a:rPr>
              <a:t>http://www.mortgageadvicebureau.com/Dorchester</a:t>
            </a:r>
            <a:endParaRPr u="none">
              <a:solidFill>
                <a:srgbClr val="000000"/>
              </a:solidFill>
            </a:endParaRPr>
          </a:p>
          <a:p>
            <a:pPr algn="l" defTabSz="457200">
              <a:defRPr sz="3000">
                <a:latin typeface="Calibri"/>
                <a:ea typeface="Calibri"/>
                <a:cs typeface="Calibri"/>
                <a:sym typeface="Calibri"/>
              </a:defRPr>
            </a:pPr>
            <a:r>
              <a:t>Office Address: Suite 2, Inch Arran House, Ringhill Street, 9 Queen Mother Square, Poundbury, Dorchester, DT1 3BX.</a:t>
            </a:r>
          </a:p>
        </p:txBody>
      </p:sp>
      <p:pic>
        <p:nvPicPr>
          <p:cNvPr id="241" name="6BE37321-50BA-4FD2-AB4B-047ADEF32525-L0-001.png" descr="6BE37321-50BA-4FD2-AB4B-047ADEF32525-L0-001.png"/>
          <p:cNvPicPr>
            <a:picLocks noChangeAspect="1"/>
          </p:cNvPicPr>
          <p:nvPr/>
        </p:nvPicPr>
        <p:blipFill>
          <a:blip r:embed="rId4"/>
          <a:stretch>
            <a:fillRect/>
          </a:stretch>
        </p:blipFill>
        <p:spPr>
          <a:xfrm>
            <a:off x="579261" y="536787"/>
            <a:ext cx="10831214" cy="279445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26" descr="Picture 26"/>
          <p:cNvPicPr>
            <a:picLocks noChangeAspect="1"/>
          </p:cNvPicPr>
          <p:nvPr/>
        </p:nvPicPr>
        <p:blipFill>
          <a:blip r:embed="rId2"/>
          <a:stretch>
            <a:fillRect/>
          </a:stretch>
        </p:blipFill>
        <p:spPr>
          <a:xfrm>
            <a:off x="-1" y="379"/>
            <a:ext cx="13004801" cy="9752841"/>
          </a:xfrm>
          <a:prstGeom prst="rect">
            <a:avLst/>
          </a:prstGeom>
          <a:ln w="12700">
            <a:miter lim="400000"/>
          </a:ln>
        </p:spPr>
      </p:pic>
      <p:sp>
        <p:nvSpPr>
          <p:cNvPr id="169" name="Rectangle 2"/>
          <p:cNvSpPr/>
          <p:nvPr/>
        </p:nvSpPr>
        <p:spPr>
          <a:xfrm>
            <a:off x="188959" y="2100774"/>
            <a:ext cx="3145605" cy="1533903"/>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70" name="Rectangle 3"/>
          <p:cNvSpPr/>
          <p:nvPr/>
        </p:nvSpPr>
        <p:spPr>
          <a:xfrm>
            <a:off x="288993" y="4176348"/>
            <a:ext cx="1467211" cy="1675810"/>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71" name="Rectangle 4"/>
          <p:cNvSpPr/>
          <p:nvPr/>
        </p:nvSpPr>
        <p:spPr>
          <a:xfrm>
            <a:off x="1433861" y="6393828"/>
            <a:ext cx="2289736" cy="1675810"/>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72" name="Rectangle 5"/>
          <p:cNvSpPr/>
          <p:nvPr/>
        </p:nvSpPr>
        <p:spPr>
          <a:xfrm>
            <a:off x="4346047" y="6293796"/>
            <a:ext cx="1711747" cy="1675810"/>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73" name="Rectangle 6"/>
          <p:cNvSpPr/>
          <p:nvPr/>
        </p:nvSpPr>
        <p:spPr>
          <a:xfrm>
            <a:off x="4868464" y="1958141"/>
            <a:ext cx="2856610" cy="1776571"/>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74" name="Rectangle 9"/>
          <p:cNvSpPr/>
          <p:nvPr/>
        </p:nvSpPr>
        <p:spPr>
          <a:xfrm>
            <a:off x="5879947" y="4176348"/>
            <a:ext cx="1711746" cy="1675810"/>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75" name="Rectangle 10"/>
          <p:cNvSpPr/>
          <p:nvPr/>
        </p:nvSpPr>
        <p:spPr>
          <a:xfrm>
            <a:off x="8892170" y="6293796"/>
            <a:ext cx="1711745" cy="2631721"/>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76" name="Rectangle 11"/>
          <p:cNvSpPr/>
          <p:nvPr/>
        </p:nvSpPr>
        <p:spPr>
          <a:xfrm>
            <a:off x="8692097" y="3170037"/>
            <a:ext cx="2056320" cy="2631721"/>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77" name="Rectangle 12"/>
          <p:cNvSpPr/>
          <p:nvPr/>
        </p:nvSpPr>
        <p:spPr>
          <a:xfrm>
            <a:off x="11348634" y="4579465"/>
            <a:ext cx="1111527" cy="1272693"/>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78" name="Rectangle 13"/>
          <p:cNvSpPr/>
          <p:nvPr/>
        </p:nvSpPr>
        <p:spPr>
          <a:xfrm>
            <a:off x="11226365" y="6293796"/>
            <a:ext cx="1367175" cy="2264920"/>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79" name="Rectangle 5"/>
          <p:cNvSpPr/>
          <p:nvPr/>
        </p:nvSpPr>
        <p:spPr>
          <a:xfrm>
            <a:off x="7224889" y="6293794"/>
            <a:ext cx="1711746" cy="1675809"/>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180" name="Rectangle 5"/>
          <p:cNvSpPr/>
          <p:nvPr/>
        </p:nvSpPr>
        <p:spPr>
          <a:xfrm>
            <a:off x="3067800" y="4133185"/>
            <a:ext cx="1945163" cy="1675810"/>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16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p:tmAbs val="0"/>
                                  </p:iterate>
                                  <p:childTnLst>
                                    <p:set>
                                      <p:cBhvr>
                                        <p:cTn id="10" fill="hold">
                                          <p:stCondLst>
                                            <p:cond delay="0"/>
                                          </p:stCondLst>
                                        </p:cTn>
                                        <p:tgtEl>
                                          <p:spTgt spid="1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iterate>
                                    <p:tmAbs val="0"/>
                                  </p:iterate>
                                  <p:childTnLst>
                                    <p:set>
                                      <p:cBhvr>
                                        <p:cTn id="14" fill="hold">
                                          <p:stCondLst>
                                            <p:cond delay="0"/>
                                          </p:stCondLst>
                                        </p:cTn>
                                        <p:tgtEl>
                                          <p:spTgt spid="17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iterate>
                                    <p:tmAbs val="0"/>
                                  </p:iterate>
                                  <p:childTnLst>
                                    <p:set>
                                      <p:cBhvr>
                                        <p:cTn id="18" fill="hold">
                                          <p:stCondLst>
                                            <p:cond delay="0"/>
                                          </p:stCondLst>
                                        </p:cTn>
                                        <p:tgtEl>
                                          <p:spTgt spid="18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iterate>
                                    <p:tmAbs val="0"/>
                                  </p:iterate>
                                  <p:childTnLst>
                                    <p:set>
                                      <p:cBhvr>
                                        <p:cTn id="22" fill="hold">
                                          <p:stCondLst>
                                            <p:cond delay="0"/>
                                          </p:stCondLst>
                                        </p:cTn>
                                        <p:tgtEl>
                                          <p:spTgt spid="17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iterate>
                                    <p:tmAbs val="0"/>
                                  </p:iterate>
                                  <p:childTnLst>
                                    <p:set>
                                      <p:cBhvr>
                                        <p:cTn id="26" fill="hold">
                                          <p:stCondLst>
                                            <p:cond delay="0"/>
                                          </p:stCondLst>
                                        </p:cTn>
                                        <p:tgtEl>
                                          <p:spTgt spid="1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iterate>
                                    <p:tmAbs val="0"/>
                                  </p:iterate>
                                  <p:childTnLst>
                                    <p:set>
                                      <p:cBhvr>
                                        <p:cTn id="30" fill="hold">
                                          <p:stCondLst>
                                            <p:cond delay="0"/>
                                          </p:stCondLst>
                                        </p:cTn>
                                        <p:tgtEl>
                                          <p:spTgt spid="1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iterate>
                                    <p:tmAbs val="0"/>
                                  </p:iterate>
                                  <p:childTnLst>
                                    <p:set>
                                      <p:cBhvr>
                                        <p:cTn id="34" fill="hold">
                                          <p:stCondLst>
                                            <p:cond delay="0"/>
                                          </p:stCondLst>
                                        </p:cTn>
                                        <p:tgtEl>
                                          <p:spTgt spid="17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iterate>
                                    <p:tmAbs val="0"/>
                                  </p:iterate>
                                  <p:childTnLst>
                                    <p:set>
                                      <p:cBhvr>
                                        <p:cTn id="38" fill="hold">
                                          <p:stCondLst>
                                            <p:cond delay="0"/>
                                          </p:stCondLst>
                                        </p:cTn>
                                        <p:tgtEl>
                                          <p:spTgt spid="17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iterate>
                                    <p:tmAbs val="0"/>
                                  </p:iterate>
                                  <p:childTnLst>
                                    <p:set>
                                      <p:cBhvr>
                                        <p:cTn id="42" fill="hold">
                                          <p:stCondLst>
                                            <p:cond delay="0"/>
                                          </p:stCondLst>
                                        </p:cTn>
                                        <p:tgtEl>
                                          <p:spTgt spid="17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iterate>
                                    <p:tmAbs val="0"/>
                                  </p:iterate>
                                  <p:childTnLst>
                                    <p:set>
                                      <p:cBhvr>
                                        <p:cTn id="46" fill="hold">
                                          <p:stCondLst>
                                            <p:cond delay="0"/>
                                          </p:stCondLst>
                                        </p:cTn>
                                        <p:tgtEl>
                                          <p:spTgt spid="17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iterate>
                                    <p:tmAbs val="0"/>
                                  </p:iterate>
                                  <p:childTnLst>
                                    <p:set>
                                      <p:cBhvr>
                                        <p:cTn id="50" fill="hold">
                                          <p:stCondLst>
                                            <p:cond delay="0"/>
                                          </p:stCondLst>
                                        </p:cTn>
                                        <p:tgtEl>
                                          <p:spTgt spid="1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0" grpId="0" animBg="1" advAuto="0"/>
      <p:bldP spid="171" grpId="0" animBg="1" advAuto="0"/>
      <p:bldP spid="172" grpId="0" animBg="1" advAuto="0"/>
      <p:bldP spid="173" grpId="0" animBg="1" advAuto="0"/>
      <p:bldP spid="174" grpId="0" animBg="1" advAuto="0"/>
      <p:bldP spid="175" grpId="0" animBg="1" advAuto="0"/>
      <p:bldP spid="176" grpId="0" animBg="1" advAuto="0"/>
      <p:bldP spid="177" grpId="0" animBg="1" advAuto="0"/>
      <p:bldP spid="178" grpId="0" animBg="1" advAuto="0"/>
      <p:bldP spid="179" grpId="0" animBg="1" advAuto="0"/>
      <p:bldP spid="180"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4" descr="Picture 4"/>
          <p:cNvPicPr>
            <a:picLocks noChangeAspect="1"/>
          </p:cNvPicPr>
          <p:nvPr/>
        </p:nvPicPr>
        <p:blipFill>
          <a:blip r:embed="rId2"/>
          <a:stretch>
            <a:fillRect/>
          </a:stretch>
        </p:blipFill>
        <p:spPr>
          <a:xfrm>
            <a:off x="-3" y="379"/>
            <a:ext cx="13004805" cy="9752842"/>
          </a:xfrm>
          <a:prstGeom prst="rect">
            <a:avLst/>
          </a:prstGeom>
          <a:ln w="12700">
            <a:miter lim="400000"/>
          </a:ln>
        </p:spPr>
      </p:pic>
      <p:sp>
        <p:nvSpPr>
          <p:cNvPr id="183" name="Rectangle"/>
          <p:cNvSpPr/>
          <p:nvPr/>
        </p:nvSpPr>
        <p:spPr>
          <a:xfrm>
            <a:off x="387311" y="2229919"/>
            <a:ext cx="12538689" cy="6494315"/>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84" name="72B88AAC-EDD3-446C-9465-FDC87FCBD8A3-L0-001.jpeg" descr="72B88AAC-EDD3-446C-9465-FDC87FCBD8A3-L0-001.jpeg"/>
          <p:cNvPicPr>
            <a:picLocks noChangeAspect="1"/>
          </p:cNvPicPr>
          <p:nvPr/>
        </p:nvPicPr>
        <p:blipFill>
          <a:blip r:embed="rId3"/>
          <a:stretch>
            <a:fillRect/>
          </a:stretch>
        </p:blipFill>
        <p:spPr>
          <a:xfrm>
            <a:off x="-2" y="2284727"/>
            <a:ext cx="13004803" cy="2888215"/>
          </a:xfrm>
          <a:prstGeom prst="rect">
            <a:avLst/>
          </a:prstGeom>
          <a:ln w="12700">
            <a:miter lim="400000"/>
          </a:ln>
        </p:spPr>
      </p:pic>
      <p:pic>
        <p:nvPicPr>
          <p:cNvPr id="185" name="945E10F9-D448-4C65-8872-D5B461023AB1-L0-001.jpeg" descr="945E10F9-D448-4C65-8872-D5B461023AB1-L0-001.jpeg"/>
          <p:cNvPicPr>
            <a:picLocks noChangeAspect="1"/>
          </p:cNvPicPr>
          <p:nvPr/>
        </p:nvPicPr>
        <p:blipFill>
          <a:blip r:embed="rId4"/>
          <a:stretch>
            <a:fillRect/>
          </a:stretch>
        </p:blipFill>
        <p:spPr>
          <a:xfrm>
            <a:off x="0" y="5152756"/>
            <a:ext cx="13004802" cy="437696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advAuto="0"/>
      <p:bldP spid="185"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5" descr="Picture 5"/>
          <p:cNvPicPr>
            <a:picLocks noChangeAspect="1"/>
          </p:cNvPicPr>
          <p:nvPr/>
        </p:nvPicPr>
        <p:blipFill>
          <a:blip r:embed="rId2"/>
          <a:stretch>
            <a:fillRect/>
          </a:stretch>
        </p:blipFill>
        <p:spPr>
          <a:xfrm>
            <a:off x="-2" y="379"/>
            <a:ext cx="13004803" cy="9752842"/>
          </a:xfrm>
          <a:prstGeom prst="rect">
            <a:avLst/>
          </a:prstGeom>
          <a:ln w="12700">
            <a:miter lim="400000"/>
          </a:ln>
        </p:spPr>
      </p:pic>
      <p:sp>
        <p:nvSpPr>
          <p:cNvPr id="188" name="Rectangle 2"/>
          <p:cNvSpPr/>
          <p:nvPr/>
        </p:nvSpPr>
        <p:spPr>
          <a:xfrm>
            <a:off x="611335" y="3012222"/>
            <a:ext cx="3690253" cy="4890697"/>
          </a:xfrm>
          <a:prstGeom prst="rect">
            <a:avLst/>
          </a:prstGeom>
          <a:solidFill>
            <a:srgbClr val="FFFFFF"/>
          </a:solidFill>
          <a:ln w="12700">
            <a:solidFill>
              <a:srgbClr val="FFFFFF"/>
            </a:solidFill>
            <a:miter/>
          </a:ln>
        </p:spPr>
        <p:txBody>
          <a:bodyPr lIns="50800" tIns="50800" rIns="50800" bIns="50800" anchor="ctr"/>
          <a:lstStyle/>
          <a:p>
            <a:pPr defTabSz="1300480">
              <a:defRPr b="0">
                <a:solidFill>
                  <a:srgbClr val="FFFFFF"/>
                </a:solidFill>
                <a:latin typeface="Calibri"/>
                <a:ea typeface="Calibri"/>
                <a:cs typeface="Calibri"/>
                <a:sym typeface="Calibri"/>
              </a:defRPr>
            </a:pPr>
            <a:endParaRPr/>
          </a:p>
        </p:txBody>
      </p:sp>
      <p:sp>
        <p:nvSpPr>
          <p:cNvPr id="189" name="Rectangle 3"/>
          <p:cNvSpPr/>
          <p:nvPr/>
        </p:nvSpPr>
        <p:spPr>
          <a:xfrm>
            <a:off x="4757311" y="3195624"/>
            <a:ext cx="3668022" cy="5863275"/>
          </a:xfrm>
          <a:prstGeom prst="rect">
            <a:avLst/>
          </a:prstGeom>
          <a:solidFill>
            <a:srgbClr val="FFFFFF"/>
          </a:solidFill>
          <a:ln w="12700">
            <a:solidFill>
              <a:srgbClr val="FFFFFF"/>
            </a:solidFill>
            <a:miter/>
          </a:ln>
        </p:spPr>
        <p:txBody>
          <a:bodyPr lIns="50800" tIns="50800" rIns="50800" bIns="50800" anchor="ctr"/>
          <a:lstStyle/>
          <a:p>
            <a:pPr defTabSz="1300480">
              <a:defRPr b="0">
                <a:solidFill>
                  <a:srgbClr val="FFFFFF"/>
                </a:solidFill>
                <a:latin typeface="Calibri"/>
                <a:ea typeface="Calibri"/>
                <a:cs typeface="Calibri"/>
                <a:sym typeface="Calibri"/>
              </a:defRPr>
            </a:pPr>
            <a:endParaRPr/>
          </a:p>
        </p:txBody>
      </p:sp>
      <p:sp>
        <p:nvSpPr>
          <p:cNvPr id="190" name="Rectangle 4"/>
          <p:cNvSpPr/>
          <p:nvPr/>
        </p:nvSpPr>
        <p:spPr>
          <a:xfrm>
            <a:off x="8671448" y="3012222"/>
            <a:ext cx="3801405" cy="5863275"/>
          </a:xfrm>
          <a:prstGeom prst="rect">
            <a:avLst/>
          </a:prstGeom>
          <a:solidFill>
            <a:srgbClr val="FFFFFF"/>
          </a:solidFill>
          <a:ln w="12700">
            <a:solidFill>
              <a:srgbClr val="FFFFFF"/>
            </a:solidFill>
            <a:miter/>
          </a:ln>
        </p:spPr>
        <p:txBody>
          <a:bodyPr lIns="50800" tIns="50800" rIns="50800" bIns="50800" anchor="ctr"/>
          <a:lstStyle/>
          <a:p>
            <a:pPr defTabSz="1300480">
              <a:defRPr b="0">
                <a:solidFill>
                  <a:srgbClr val="FFFFFF"/>
                </a:solidFill>
                <a:latin typeface="Calibri"/>
                <a:ea typeface="Calibri"/>
                <a:cs typeface="Calibri"/>
                <a:sym typeface="Calibri"/>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18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p:tmAbs val="0"/>
                                  </p:iterate>
                                  <p:childTnLst>
                                    <p:set>
                                      <p:cBhvr>
                                        <p:cTn id="10" fill="hold">
                                          <p:stCondLst>
                                            <p:cond delay="0"/>
                                          </p:stCondLst>
                                        </p:cTn>
                                        <p:tgtEl>
                                          <p:spTgt spid="18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iterate>
                                    <p:tmAbs val="0"/>
                                  </p:iterate>
                                  <p:childTnLst>
                                    <p:set>
                                      <p:cBhvr>
                                        <p:cTn id="14" fill="hold">
                                          <p:stCondLst>
                                            <p:cond delay="0"/>
                                          </p:stCondLst>
                                        </p:cTn>
                                        <p:tgtEl>
                                          <p:spTgt spid="1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advAuto="0"/>
      <p:bldP spid="189" grpId="0" animBg="1" advAuto="0"/>
      <p:bldP spid="190"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6" descr="Picture 6"/>
          <p:cNvPicPr>
            <a:picLocks noChangeAspect="1"/>
          </p:cNvPicPr>
          <p:nvPr/>
        </p:nvPicPr>
        <p:blipFill>
          <a:blip r:embed="rId2"/>
          <a:stretch>
            <a:fillRect/>
          </a:stretch>
        </p:blipFill>
        <p:spPr>
          <a:xfrm>
            <a:off x="-3" y="379"/>
            <a:ext cx="13004805" cy="9752842"/>
          </a:xfrm>
          <a:prstGeom prst="rect">
            <a:avLst/>
          </a:prstGeom>
          <a:ln w="12700">
            <a:miter lim="400000"/>
          </a:ln>
        </p:spPr>
      </p:pic>
      <p:sp>
        <p:nvSpPr>
          <p:cNvPr id="193" name="Rectangle 3"/>
          <p:cNvSpPr/>
          <p:nvPr/>
        </p:nvSpPr>
        <p:spPr>
          <a:xfrm>
            <a:off x="6724704" y="2684326"/>
            <a:ext cx="6991472" cy="794741"/>
          </a:xfrm>
          <a:prstGeom prst="rect">
            <a:avLst/>
          </a:prstGeom>
          <a:solidFill>
            <a:srgbClr val="FFFFFF"/>
          </a:solidFill>
          <a:ln w="12700">
            <a:solidFill>
              <a:srgbClr val="FFFFFF"/>
            </a:solidFill>
            <a:miter/>
          </a:ln>
        </p:spPr>
        <p:txBody>
          <a:bodyPr lIns="50800" tIns="50800" rIns="50800" bIns="50800" anchor="ctr"/>
          <a:lstStyle/>
          <a:p>
            <a:pPr defTabSz="1300480">
              <a:defRPr sz="2800" b="0">
                <a:solidFill>
                  <a:srgbClr val="FFFFFF"/>
                </a:solidFill>
                <a:latin typeface="Calibri"/>
                <a:ea typeface="Calibri"/>
                <a:cs typeface="Calibri"/>
                <a:sym typeface="Calibri"/>
              </a:defRPr>
            </a:pPr>
            <a:endParaRPr/>
          </a:p>
        </p:txBody>
      </p:sp>
      <p:sp>
        <p:nvSpPr>
          <p:cNvPr id="194" name="Rectangle 4"/>
          <p:cNvSpPr/>
          <p:nvPr/>
        </p:nvSpPr>
        <p:spPr>
          <a:xfrm>
            <a:off x="177842" y="5182279"/>
            <a:ext cx="12360120" cy="3465358"/>
          </a:xfrm>
          <a:prstGeom prst="rect">
            <a:avLst/>
          </a:prstGeom>
          <a:solidFill>
            <a:srgbClr val="FFFFFF"/>
          </a:solidFill>
          <a:ln w="12700">
            <a:solidFill>
              <a:srgbClr val="FFFFFF"/>
            </a:solidFill>
            <a:miter/>
          </a:ln>
        </p:spPr>
        <p:txBody>
          <a:bodyPr lIns="50800" tIns="50800" rIns="50800" bIns="50800" anchor="ctr"/>
          <a:lstStyle/>
          <a:p>
            <a:pPr defTabSz="1300480">
              <a:defRPr b="0">
                <a:solidFill>
                  <a:srgbClr val="FFFFFF"/>
                </a:solidFill>
                <a:latin typeface="Calibri"/>
                <a:ea typeface="Calibri"/>
                <a:cs typeface="Calibri"/>
                <a:sym typeface="Calibri"/>
              </a:defRPr>
            </a:pPr>
            <a:endParaRPr/>
          </a:p>
        </p:txBody>
      </p:sp>
      <p:sp>
        <p:nvSpPr>
          <p:cNvPr id="195" name="Rectangle"/>
          <p:cNvSpPr/>
          <p:nvPr/>
        </p:nvSpPr>
        <p:spPr>
          <a:xfrm>
            <a:off x="-22807" y="1962234"/>
            <a:ext cx="12761418" cy="7649937"/>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96" name="6EBEFA7D-C222-485B-8596-96FB1BE74519-L0-001.jpeg" descr="6EBEFA7D-C222-485B-8596-96FB1BE74519-L0-001.jpeg"/>
          <p:cNvPicPr>
            <a:picLocks noChangeAspect="1"/>
          </p:cNvPicPr>
          <p:nvPr/>
        </p:nvPicPr>
        <p:blipFill>
          <a:blip r:embed="rId3"/>
          <a:stretch>
            <a:fillRect/>
          </a:stretch>
        </p:blipFill>
        <p:spPr>
          <a:xfrm>
            <a:off x="831749" y="2105501"/>
            <a:ext cx="11052307" cy="7615258"/>
          </a:xfrm>
          <a:prstGeom prst="rect">
            <a:avLst/>
          </a:prstGeom>
          <a:ln w="12700">
            <a:miter lim="400000"/>
          </a:ln>
        </p:spPr>
      </p:pic>
      <p:sp>
        <p:nvSpPr>
          <p:cNvPr id="197" name="ARTICLE 4 AREAS"/>
          <p:cNvSpPr txBox="1"/>
          <p:nvPr/>
        </p:nvSpPr>
        <p:spPr>
          <a:xfrm>
            <a:off x="5765447" y="2379074"/>
            <a:ext cx="5947433" cy="81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E22400"/>
                </a:solidFill>
                <a:latin typeface="Arial"/>
                <a:ea typeface="Arial"/>
                <a:cs typeface="Arial"/>
                <a:sym typeface="Arial"/>
              </a:defRPr>
            </a:lvl1pPr>
          </a:lstStyle>
          <a:p>
            <a:r>
              <a:t>ARTICLE 4 AREAS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19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p:tmAbs val="0"/>
                                  </p:iterate>
                                  <p:childTnLst>
                                    <p:set>
                                      <p:cBhvr>
                                        <p:cTn id="10" fill="hold">
                                          <p:stCondLst>
                                            <p:cond delay="0"/>
                                          </p:stCondLst>
                                        </p:cTn>
                                        <p:tgtEl>
                                          <p:spTgt spid="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advAuto="0"/>
      <p:bldP spid="194"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1" descr="Picture 1"/>
          <p:cNvPicPr>
            <a:picLocks noChangeAspect="1"/>
          </p:cNvPicPr>
          <p:nvPr/>
        </p:nvPicPr>
        <p:blipFill>
          <a:blip r:embed="rId2"/>
          <a:stretch>
            <a:fillRect/>
          </a:stretch>
        </p:blipFill>
        <p:spPr>
          <a:xfrm>
            <a:off x="-1" y="379"/>
            <a:ext cx="13004801" cy="9752841"/>
          </a:xfrm>
          <a:prstGeom prst="rect">
            <a:avLst/>
          </a:prstGeom>
          <a:ln w="12700">
            <a:miter lim="400000"/>
          </a:ln>
        </p:spPr>
      </p:pic>
      <p:sp>
        <p:nvSpPr>
          <p:cNvPr id="200" name="Rectangle 2"/>
          <p:cNvSpPr/>
          <p:nvPr/>
        </p:nvSpPr>
        <p:spPr>
          <a:xfrm>
            <a:off x="-111153" y="2189697"/>
            <a:ext cx="6835858" cy="2867726"/>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201" name="Rectangle 3"/>
          <p:cNvSpPr/>
          <p:nvPr/>
        </p:nvSpPr>
        <p:spPr>
          <a:xfrm>
            <a:off x="6724704" y="2684326"/>
            <a:ext cx="6991471" cy="794739"/>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
        <p:nvSpPr>
          <p:cNvPr id="202" name="Rectangle 4"/>
          <p:cNvSpPr/>
          <p:nvPr/>
        </p:nvSpPr>
        <p:spPr>
          <a:xfrm>
            <a:off x="177842" y="5182279"/>
            <a:ext cx="12360120" cy="3465357"/>
          </a:xfrm>
          <a:prstGeom prst="rect">
            <a:avLst/>
          </a:prstGeom>
          <a:solidFill>
            <a:srgbClr val="FFFFFF"/>
          </a:solidFill>
          <a:ln w="12700">
            <a:solidFill>
              <a:srgbClr val="FFFFFF"/>
            </a:solidFill>
            <a:miter/>
          </a:ln>
        </p:spPr>
        <p:txBody>
          <a:bodyPr lIns="65023" tIns="65023" rIns="65023" bIns="65023" anchor="ctr"/>
          <a:lstStyle/>
          <a:p>
            <a:pPr defTabSz="1300480">
              <a:defRPr b="0">
                <a:solidFill>
                  <a:srgbClr val="FFFFFF"/>
                </a:solidFill>
                <a:latin typeface="Calibri"/>
                <a:ea typeface="Calibri"/>
                <a:cs typeface="Calibri"/>
                <a:sym typeface="Calibri"/>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20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p:tmAbs val="0"/>
                                  </p:iterate>
                                  <p:childTnLst>
                                    <p:set>
                                      <p:cBhvr>
                                        <p:cTn id="10" fill="hold">
                                          <p:stCondLst>
                                            <p:cond delay="0"/>
                                          </p:stCondLst>
                                        </p:cTn>
                                        <p:tgtEl>
                                          <p:spTgt spid="20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iterate>
                                    <p:tmAbs val="0"/>
                                  </p:iterate>
                                  <p:childTnLst>
                                    <p:set>
                                      <p:cBhvr>
                                        <p:cTn id="14" fill="hold">
                                          <p:stCondLst>
                                            <p:cond delay="0"/>
                                          </p:stCondLst>
                                        </p:cTn>
                                        <p:tgtEl>
                                          <p:spTgt spid="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advAuto="0"/>
      <p:bldP spid="201" grpId="0" animBg="1" advAuto="0"/>
      <p:bldP spid="202"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8" descr="Picture 8"/>
          <p:cNvPicPr>
            <a:picLocks noChangeAspect="1"/>
          </p:cNvPicPr>
          <p:nvPr/>
        </p:nvPicPr>
        <p:blipFill>
          <a:blip r:embed="rId2"/>
          <a:stretch>
            <a:fillRect/>
          </a:stretch>
        </p:blipFill>
        <p:spPr>
          <a:xfrm>
            <a:off x="-2" y="379"/>
            <a:ext cx="13004803" cy="9752842"/>
          </a:xfrm>
          <a:prstGeom prst="rect">
            <a:avLst/>
          </a:prstGeom>
          <a:ln w="12700">
            <a:miter lim="400000"/>
          </a:ln>
        </p:spPr>
      </p:pic>
      <p:sp>
        <p:nvSpPr>
          <p:cNvPr id="205" name="Rectangle 2"/>
          <p:cNvSpPr/>
          <p:nvPr/>
        </p:nvSpPr>
        <p:spPr>
          <a:xfrm>
            <a:off x="1622821" y="3490176"/>
            <a:ext cx="4323820" cy="2111892"/>
          </a:xfrm>
          <a:prstGeom prst="rect">
            <a:avLst/>
          </a:prstGeom>
          <a:solidFill>
            <a:srgbClr val="FFFFFF"/>
          </a:solidFill>
          <a:ln w="12700">
            <a:solidFill>
              <a:srgbClr val="FFFFFF"/>
            </a:solidFill>
            <a:miter/>
          </a:ln>
        </p:spPr>
        <p:txBody>
          <a:bodyPr lIns="50800" tIns="50800" rIns="50800" bIns="50800" anchor="ctr"/>
          <a:lstStyle/>
          <a:p>
            <a:pPr defTabSz="1300480">
              <a:defRPr b="0">
                <a:solidFill>
                  <a:srgbClr val="FFFFFF"/>
                </a:solidFill>
                <a:latin typeface="Calibri"/>
                <a:ea typeface="Calibri"/>
                <a:cs typeface="Calibri"/>
                <a:sym typeface="Calibri"/>
              </a:defRPr>
            </a:pPr>
            <a:endParaRPr/>
          </a:p>
        </p:txBody>
      </p:sp>
      <p:sp>
        <p:nvSpPr>
          <p:cNvPr id="206" name="Rectangle 3"/>
          <p:cNvSpPr/>
          <p:nvPr/>
        </p:nvSpPr>
        <p:spPr>
          <a:xfrm>
            <a:off x="1622821" y="5929964"/>
            <a:ext cx="4323820" cy="2161912"/>
          </a:xfrm>
          <a:prstGeom prst="rect">
            <a:avLst/>
          </a:prstGeom>
          <a:solidFill>
            <a:srgbClr val="FFFFFF"/>
          </a:solidFill>
          <a:ln w="12700">
            <a:solidFill>
              <a:srgbClr val="FFFFFF"/>
            </a:solidFill>
            <a:miter/>
          </a:ln>
        </p:spPr>
        <p:txBody>
          <a:bodyPr lIns="50800" tIns="50800" rIns="50800" bIns="50800" anchor="ctr"/>
          <a:lstStyle/>
          <a:p>
            <a:pPr defTabSz="1300480">
              <a:defRPr b="0">
                <a:solidFill>
                  <a:srgbClr val="FFFFFF"/>
                </a:solidFill>
                <a:latin typeface="Calibri"/>
                <a:ea typeface="Calibri"/>
                <a:cs typeface="Calibri"/>
                <a:sym typeface="Calibri"/>
              </a:defRPr>
            </a:pPr>
            <a:endParaRPr/>
          </a:p>
        </p:txBody>
      </p:sp>
      <p:sp>
        <p:nvSpPr>
          <p:cNvPr id="207" name="Rectangle 4"/>
          <p:cNvSpPr/>
          <p:nvPr/>
        </p:nvSpPr>
        <p:spPr>
          <a:xfrm>
            <a:off x="7108180" y="2084103"/>
            <a:ext cx="6185617" cy="1950723"/>
          </a:xfrm>
          <a:prstGeom prst="rect">
            <a:avLst/>
          </a:prstGeom>
          <a:solidFill>
            <a:srgbClr val="FFFFFF"/>
          </a:solidFill>
          <a:ln w="12700">
            <a:solidFill>
              <a:srgbClr val="FFFFFF"/>
            </a:solidFill>
            <a:miter/>
          </a:ln>
        </p:spPr>
        <p:txBody>
          <a:bodyPr lIns="50800" tIns="50800" rIns="50800" bIns="50800" anchor="ctr"/>
          <a:lstStyle/>
          <a:p>
            <a:pPr defTabSz="1300480">
              <a:defRPr b="0">
                <a:solidFill>
                  <a:srgbClr val="FFFFFF"/>
                </a:solidFill>
                <a:latin typeface="Calibri"/>
                <a:ea typeface="Calibri"/>
                <a:cs typeface="Calibri"/>
                <a:sym typeface="Calibri"/>
              </a:defRPr>
            </a:pPr>
            <a:endParaRPr/>
          </a:p>
        </p:txBody>
      </p:sp>
      <p:sp>
        <p:nvSpPr>
          <p:cNvPr id="208" name="Rectangle 5"/>
          <p:cNvSpPr/>
          <p:nvPr/>
        </p:nvSpPr>
        <p:spPr>
          <a:xfrm>
            <a:off x="7213773" y="4034823"/>
            <a:ext cx="6080023" cy="1567244"/>
          </a:xfrm>
          <a:prstGeom prst="rect">
            <a:avLst/>
          </a:prstGeom>
          <a:solidFill>
            <a:srgbClr val="FFFFFF"/>
          </a:solidFill>
          <a:ln w="12700">
            <a:solidFill>
              <a:srgbClr val="FFFFFF"/>
            </a:solidFill>
            <a:miter/>
          </a:ln>
        </p:spPr>
        <p:txBody>
          <a:bodyPr lIns="50800" tIns="50800" rIns="50800" bIns="50800" anchor="ctr"/>
          <a:lstStyle/>
          <a:p>
            <a:pPr defTabSz="1300480">
              <a:defRPr b="0">
                <a:solidFill>
                  <a:srgbClr val="FFFFFF"/>
                </a:solidFill>
                <a:latin typeface="Calibri"/>
                <a:ea typeface="Calibri"/>
                <a:cs typeface="Calibri"/>
                <a:sym typeface="Calibri"/>
              </a:defRPr>
            </a:pPr>
            <a:endParaRPr/>
          </a:p>
        </p:txBody>
      </p:sp>
      <p:sp>
        <p:nvSpPr>
          <p:cNvPr id="209" name="Rectangle 6"/>
          <p:cNvSpPr/>
          <p:nvPr/>
        </p:nvSpPr>
        <p:spPr>
          <a:xfrm>
            <a:off x="7213773" y="5602068"/>
            <a:ext cx="6080023" cy="1633933"/>
          </a:xfrm>
          <a:prstGeom prst="rect">
            <a:avLst/>
          </a:prstGeom>
          <a:solidFill>
            <a:srgbClr val="FFFFFF"/>
          </a:solidFill>
          <a:ln w="12700">
            <a:solidFill>
              <a:srgbClr val="FFFFFF"/>
            </a:solidFill>
            <a:miter/>
          </a:ln>
        </p:spPr>
        <p:txBody>
          <a:bodyPr lIns="50800" tIns="50800" rIns="50800" bIns="50800" anchor="ctr"/>
          <a:lstStyle/>
          <a:p>
            <a:pPr defTabSz="1300480">
              <a:defRPr b="0">
                <a:solidFill>
                  <a:srgbClr val="FFFFFF"/>
                </a:solidFill>
                <a:latin typeface="Calibri"/>
                <a:ea typeface="Calibri"/>
                <a:cs typeface="Calibri"/>
                <a:sym typeface="Calibri"/>
              </a:defRPr>
            </a:pPr>
            <a:endParaRPr/>
          </a:p>
        </p:txBody>
      </p:sp>
      <p:sp>
        <p:nvSpPr>
          <p:cNvPr id="210" name="Rectangle 7"/>
          <p:cNvSpPr/>
          <p:nvPr/>
        </p:nvSpPr>
        <p:spPr>
          <a:xfrm>
            <a:off x="7213772" y="7235998"/>
            <a:ext cx="6080024" cy="1567244"/>
          </a:xfrm>
          <a:prstGeom prst="rect">
            <a:avLst/>
          </a:prstGeom>
          <a:solidFill>
            <a:srgbClr val="FFFFFF"/>
          </a:solidFill>
          <a:ln w="12700">
            <a:solidFill>
              <a:srgbClr val="FFFFFF"/>
            </a:solidFill>
            <a:miter/>
          </a:ln>
        </p:spPr>
        <p:txBody>
          <a:bodyPr lIns="50800" tIns="50800" rIns="50800" bIns="50800" anchor="ctr"/>
          <a:lstStyle/>
          <a:p>
            <a:pPr defTabSz="1300480">
              <a:defRPr b="0">
                <a:solidFill>
                  <a:srgbClr val="FFFFFF"/>
                </a:solidFill>
                <a:latin typeface="Calibri"/>
                <a:ea typeface="Calibri"/>
                <a:cs typeface="Calibri"/>
                <a:sym typeface="Calibri"/>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20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p:tmAbs val="0"/>
                                  </p:iterate>
                                  <p:childTnLst>
                                    <p:set>
                                      <p:cBhvr>
                                        <p:cTn id="10" fill="hold">
                                          <p:stCondLst>
                                            <p:cond delay="0"/>
                                          </p:stCondLst>
                                        </p:cTn>
                                        <p:tgtEl>
                                          <p:spTgt spid="20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iterate>
                                    <p:tmAbs val="0"/>
                                  </p:iterate>
                                  <p:childTnLst>
                                    <p:set>
                                      <p:cBhvr>
                                        <p:cTn id="14" fill="hold">
                                          <p:stCondLst>
                                            <p:cond delay="0"/>
                                          </p:stCondLst>
                                        </p:cTn>
                                        <p:tgtEl>
                                          <p:spTgt spid="20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iterate>
                                    <p:tmAbs val="0"/>
                                  </p:iterate>
                                  <p:childTnLst>
                                    <p:set>
                                      <p:cBhvr>
                                        <p:cTn id="18" fill="hold">
                                          <p:stCondLst>
                                            <p:cond delay="0"/>
                                          </p:stCondLst>
                                        </p:cTn>
                                        <p:tgtEl>
                                          <p:spTgt spid="20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iterate>
                                    <p:tmAbs val="0"/>
                                  </p:iterate>
                                  <p:childTnLst>
                                    <p:set>
                                      <p:cBhvr>
                                        <p:cTn id="22" fill="hold">
                                          <p:stCondLst>
                                            <p:cond delay="0"/>
                                          </p:stCondLst>
                                        </p:cTn>
                                        <p:tgtEl>
                                          <p:spTgt spid="20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iterate>
                                    <p:tmAbs val="0"/>
                                  </p:iterate>
                                  <p:childTnLst>
                                    <p:set>
                                      <p:cBhvr>
                                        <p:cTn id="26" fill="hold">
                                          <p:stCondLst>
                                            <p:cond delay="0"/>
                                          </p:stCondLst>
                                        </p:cTn>
                                        <p:tgtEl>
                                          <p:spTgt spid="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advAuto="0"/>
      <p:bldP spid="206" grpId="0" animBg="1" advAuto="0"/>
      <p:bldP spid="207" grpId="0" animBg="1" advAuto="0"/>
      <p:bldP spid="208" grpId="0" animBg="1" advAuto="0"/>
      <p:bldP spid="209" grpId="0" animBg="1" advAuto="0"/>
      <p:bldP spid="210"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2" descr="Picture 2"/>
          <p:cNvPicPr>
            <a:picLocks noChangeAspect="1"/>
          </p:cNvPicPr>
          <p:nvPr/>
        </p:nvPicPr>
        <p:blipFill>
          <a:blip r:embed="rId2"/>
          <a:stretch>
            <a:fillRect/>
          </a:stretch>
        </p:blipFill>
        <p:spPr>
          <a:xfrm>
            <a:off x="-1" y="379"/>
            <a:ext cx="13004801" cy="975284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Picture 2" descr="Picture 2"/>
          <p:cNvPicPr>
            <a:picLocks noChangeAspect="1"/>
          </p:cNvPicPr>
          <p:nvPr/>
        </p:nvPicPr>
        <p:blipFill>
          <a:blip r:embed="rId2"/>
          <a:stretch>
            <a:fillRect/>
          </a:stretch>
        </p:blipFill>
        <p:spPr>
          <a:xfrm>
            <a:off x="0" y="379"/>
            <a:ext cx="13004800" cy="975284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TotalTime>
  <Words>129</Words>
  <Application>Microsoft Office PowerPoint</Application>
  <PresentationFormat>Custom</PresentationFormat>
  <Paragraphs>14</Paragraphs>
  <Slides>16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Simon Morrall, Business Owner – Mortgage Advice Bureau Dorset Office number: 01305 260500 Mobile number: 07739 657911   Email: simon.morrall@mab.org.uk Website: http://www.mortgageadvicebureau.com/Dorchester Office Address: Suite 2, Inch Arran House, Ringhill Street, 9 Queen Mother Square, Poundbury, Dorchester, DT1 3BX.</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Felgate</dc:creator>
  <cp:lastModifiedBy>Amanda Clark</cp:lastModifiedBy>
  <cp:revision>3</cp:revision>
  <dcterms:modified xsi:type="dcterms:W3CDTF">2019-11-28T10:34:21Z</dcterms:modified>
</cp:coreProperties>
</file>