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44" r:id="rId2"/>
    <p:sldMasterId id="2147483732" r:id="rId3"/>
  </p:sldMasterIdLst>
  <p:notesMasterIdLst>
    <p:notesMasterId r:id="rId27"/>
  </p:notesMasterIdLst>
  <p:handoutMasterIdLst>
    <p:handoutMasterId r:id="rId28"/>
  </p:handoutMasterIdLst>
  <p:sldIdLst>
    <p:sldId id="256" r:id="rId4"/>
    <p:sldId id="263" r:id="rId5"/>
    <p:sldId id="264" r:id="rId6"/>
    <p:sldId id="257" r:id="rId7"/>
    <p:sldId id="259" r:id="rId8"/>
    <p:sldId id="265" r:id="rId9"/>
    <p:sldId id="284" r:id="rId10"/>
    <p:sldId id="285" r:id="rId11"/>
    <p:sldId id="286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7" r:id="rId2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74489-F9FB-4EED-8F25-AACA5955159E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4DBB7-E1F7-47AD-AEA1-2AD34891F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28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C04AB-3FD6-4820-97EC-F4899CF9B748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4CF95-7FEC-491F-81E5-398F4E16D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4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4CF95-7FEC-491F-81E5-398F4E16D9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323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4CF95-7FEC-491F-81E5-398F4E16D91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399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4CF95-7FEC-491F-81E5-398F4E16D91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929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4CF95-7FEC-491F-81E5-398F4E16D91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153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4CF95-7FEC-491F-81E5-398F4E16D91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63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4CF95-7FEC-491F-81E5-398F4E16D91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586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77C4BC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-36512" y="-26997"/>
            <a:ext cx="9180512" cy="3701700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7544" y="224700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67544" y="3789040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 descr="newlexcellogo co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692696"/>
            <a:ext cx="1100729" cy="5638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98898"/>
            <a:ext cx="3707848" cy="88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8553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49424"/>
            <a:ext cx="8229600" cy="3627848"/>
          </a:xfrm>
        </p:spPr>
        <p:txBody>
          <a:bodyPr vert="eaVert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39939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466226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4662264"/>
          </a:xfrm>
        </p:spPr>
        <p:txBody>
          <a:bodyPr vert="eaVert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4" name="Picture 23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00197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77C4BC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-36512" y="-26997"/>
            <a:ext cx="9180512" cy="3701700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7544" y="224700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67544" y="3789040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 descr="newlexcellogo co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692696"/>
            <a:ext cx="1100729" cy="5638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98898"/>
            <a:ext cx="3707848" cy="88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8553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0668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2784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TextBox 20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708919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80373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3627848"/>
          </a:xfrm>
        </p:spPr>
        <p:txBody>
          <a:bodyPr/>
          <a:lstStyle>
            <a:lvl1pPr>
              <a:defRPr sz="2000">
                <a:latin typeface="+mj-lt"/>
              </a:defRPr>
            </a:lvl1pPr>
            <a:lvl2pPr>
              <a:defRPr sz="19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3627848"/>
          </a:xfrm>
        </p:spPr>
        <p:txBody>
          <a:bodyPr/>
          <a:lstStyle>
            <a:lvl1pPr>
              <a:defRPr sz="2000">
                <a:latin typeface="+mj-lt"/>
              </a:defRPr>
            </a:lvl1pPr>
            <a:lvl2pPr>
              <a:defRPr sz="19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6" name="Picture 25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04129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168753"/>
          </a:xfrm>
        </p:spPr>
        <p:txBody>
          <a:bodyPr/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168753"/>
          </a:xfrm>
        </p:spPr>
        <p:txBody>
          <a:bodyPr/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extBox 28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30" name="Picture 29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798551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extBox 21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3" name="Picture 22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51260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extBox 21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3" name="Picture 22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8491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3866545"/>
          </a:xfrm>
        </p:spPr>
        <p:txBody>
          <a:bodyPr/>
          <a:lstStyle>
            <a:lvl1pPr marL="9144" indent="0">
              <a:buNone/>
              <a:defRPr sz="1400">
                <a:latin typeface="+mj-lt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100985"/>
          </a:xfrm>
        </p:spPr>
        <p:txBody>
          <a:bodyPr/>
          <a:lstStyle>
            <a:lvl1pPr>
              <a:defRPr sz="32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60232" y="612648"/>
            <a:ext cx="957264" cy="457200"/>
          </a:xfrm>
        </p:spPr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64088" y="612648"/>
            <a:ext cx="132588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extBox 23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24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25463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56" y="764704"/>
            <a:ext cx="8229600" cy="1066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56" y="2204864"/>
            <a:ext cx="8229600" cy="3627848"/>
          </a:xfrm>
        </p:spPr>
        <p:txBody>
          <a:bodyPr/>
          <a:lstStyle>
            <a:lvl1pPr>
              <a:buClrTx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TextBox 20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BattensSol</a:t>
            </a:r>
            <a:endParaRPr lang="en-GB" sz="14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2" name="Picture 21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7089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>
                <a:latin typeface="+mj-lt"/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newlexcel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0037" y="6165304"/>
            <a:ext cx="946419" cy="484783"/>
          </a:xfrm>
          <a:prstGeom prst="rect">
            <a:avLst/>
          </a:prstGeom>
        </p:spPr>
      </p:pic>
      <p:sp>
        <p:nvSpPr>
          <p:cNvPr id="23" name="Rectangle 22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extBox 23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24" descr="newlexcellogo cop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87447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49424"/>
            <a:ext cx="8229600" cy="3627848"/>
          </a:xfrm>
        </p:spPr>
        <p:txBody>
          <a:bodyPr vert="eaVert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39939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466226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4662264"/>
          </a:xfrm>
        </p:spPr>
        <p:txBody>
          <a:bodyPr vert="eaVert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4" name="Picture 23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0019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0890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7128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064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0184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52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155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30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803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9112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7639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2160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57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3627848"/>
          </a:xfrm>
        </p:spPr>
        <p:txBody>
          <a:bodyPr/>
          <a:lstStyle>
            <a:lvl1pPr>
              <a:defRPr sz="2000">
                <a:latin typeface="+mj-lt"/>
              </a:defRPr>
            </a:lvl1pPr>
            <a:lvl2pPr>
              <a:defRPr sz="19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3627848"/>
          </a:xfrm>
        </p:spPr>
        <p:txBody>
          <a:bodyPr/>
          <a:lstStyle>
            <a:lvl1pPr>
              <a:defRPr sz="2000">
                <a:latin typeface="+mj-lt"/>
              </a:defRPr>
            </a:lvl1pPr>
            <a:lvl2pPr>
              <a:defRPr sz="19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6" name="Picture 25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0412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>
                <a:solidFill>
                  <a:schemeClr val="tx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168753"/>
          </a:xfrm>
        </p:spPr>
        <p:txBody>
          <a:bodyPr/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168753"/>
          </a:xfrm>
        </p:spPr>
        <p:txBody>
          <a:bodyPr/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extBox 28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30" name="Picture 29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7985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extBox 21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3" name="Picture 22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512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extBox 21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3" name="Picture 22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849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3866545"/>
          </a:xfrm>
        </p:spPr>
        <p:txBody>
          <a:bodyPr/>
          <a:lstStyle>
            <a:lvl1pPr marL="9144" indent="0">
              <a:buNone/>
              <a:defRPr sz="1400">
                <a:latin typeface="+mj-lt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100985"/>
          </a:xfrm>
        </p:spPr>
        <p:txBody>
          <a:bodyPr/>
          <a:lstStyle>
            <a:lvl1pPr>
              <a:defRPr sz="32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60232" y="612648"/>
            <a:ext cx="957264" cy="457200"/>
          </a:xfrm>
        </p:spPr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64088" y="612648"/>
            <a:ext cx="132588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extBox 23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24" descr="newlexcellogo cop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25463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>
                <a:latin typeface="+mj-lt"/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E0D4F-0876-4301-9488-4233C8222495}" type="datetimeFigureOut">
              <a:rPr lang="en-GB" smtClean="0"/>
              <a:pPr/>
              <a:t>28/11/2019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33818-B041-4A80-A7E2-CA7C24C6C9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newlexcel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0037" y="6165304"/>
            <a:ext cx="946419" cy="484783"/>
          </a:xfrm>
          <a:prstGeom prst="rect">
            <a:avLst/>
          </a:prstGeom>
        </p:spPr>
      </p:pic>
      <p:sp>
        <p:nvSpPr>
          <p:cNvPr id="23" name="Rectangle 22"/>
          <p:cNvSpPr/>
          <p:nvPr userDrawn="1"/>
        </p:nvSpPr>
        <p:spPr>
          <a:xfrm>
            <a:off x="0" y="6093296"/>
            <a:ext cx="9180512" cy="764704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extBox 23"/>
          <p:cNvSpPr txBox="1"/>
          <p:nvPr userDrawn="1"/>
        </p:nvSpPr>
        <p:spPr>
          <a:xfrm>
            <a:off x="2051720" y="6165304"/>
            <a:ext cx="5391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baseline="0" dirty="0" smtClean="0">
                <a:solidFill>
                  <a:schemeClr val="bg1"/>
                </a:solidFill>
              </a:rPr>
              <a:t>www.b</a:t>
            </a:r>
            <a:r>
              <a:rPr lang="en-GB" sz="1400" b="1" dirty="0" smtClean="0">
                <a:solidFill>
                  <a:schemeClr val="bg1"/>
                </a:solidFill>
              </a:rPr>
              <a:t>attens.co.uk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Follow us on</a:t>
            </a:r>
            <a:r>
              <a:rPr lang="en-GB" sz="1400" b="1" baseline="0" dirty="0" smtClean="0">
                <a:solidFill>
                  <a:schemeClr val="bg1"/>
                </a:solidFill>
              </a:rPr>
              <a:t> twitter @</a:t>
            </a:r>
            <a:r>
              <a:rPr lang="en-GB" sz="1400" b="1" baseline="0" dirty="0" err="1" smtClean="0">
                <a:solidFill>
                  <a:schemeClr val="bg1"/>
                </a:solidFill>
              </a:rPr>
              <a:t>BattensSol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24" descr="newlexcellogo cop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65404" y="6237312"/>
            <a:ext cx="840094" cy="43032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4" y="6165304"/>
            <a:ext cx="2554439" cy="61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8744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77C4BC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36278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95855B7-954C-4BE6-876B-64B4147BD8C3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EDF2FC-1C86-4E5D-A8BD-E3E7F85F48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05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j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j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j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j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A637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77C4BC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36278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95855B7-954C-4BE6-876B-64B4147BD8C3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EDF2FC-1C86-4E5D-A8BD-E3E7F85F48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05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j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j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j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j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A81EB-8E3E-4A84-B4E4-A71D641224B3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6349-3ED3-4D95-A596-83E9B0E8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54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Myriad Pro" pitchFamily="34" charset="0"/>
              </a:rPr>
              <a:t>Section 21 Proposals</a:t>
            </a:r>
            <a:br>
              <a:rPr lang="en-GB" dirty="0" smtClean="0">
                <a:latin typeface="Myriad Pro" pitchFamily="34" charset="0"/>
              </a:rPr>
            </a:br>
            <a:r>
              <a:rPr lang="en-GB" dirty="0" smtClean="0">
                <a:latin typeface="Myriad Pro" pitchFamily="34" charset="0"/>
              </a:rPr>
              <a:t>Landlord and Tenant Law</a:t>
            </a:r>
            <a:endParaRPr lang="en-GB" dirty="0">
              <a:latin typeface="Myriad Pro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Jacqui Swann</a:t>
            </a:r>
          </a:p>
          <a:p>
            <a:r>
              <a:rPr lang="en-GB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yriad Pro" pitchFamily="34" charset="0"/>
              </a:rPr>
              <a:t>Battens Solicitors</a:t>
            </a:r>
            <a:endParaRPr lang="en-GB" sz="3600" dirty="0">
              <a:solidFill>
                <a:schemeClr val="tx1">
                  <a:lumMod val="50000"/>
                  <a:lumOff val="50000"/>
                </a:schemeClr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8446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Proposed Changes to Section 8 grounds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Ground 1 mandatory – currently prior notice must be given that landlord wishes to move in</a:t>
            </a:r>
          </a:p>
          <a:p>
            <a:r>
              <a:rPr lang="en-GB" dirty="0" smtClean="0"/>
              <a:t>Not in the fixed term</a:t>
            </a:r>
          </a:p>
          <a:p>
            <a:r>
              <a:rPr lang="en-GB" dirty="0" smtClean="0"/>
              <a:t>Landlord must have lived there before</a:t>
            </a:r>
          </a:p>
          <a:p>
            <a:r>
              <a:rPr lang="en-GB" dirty="0" smtClean="0"/>
              <a:t>Proposal to include other family members moving in and neither has to have lived there before </a:t>
            </a:r>
          </a:p>
          <a:p>
            <a:r>
              <a:rPr lang="en-GB" dirty="0" smtClean="0"/>
              <a:t>Still provide notice</a:t>
            </a:r>
          </a:p>
          <a:p>
            <a:r>
              <a:rPr lang="en-GB" dirty="0" smtClean="0"/>
              <a:t>Perhaps Notice in fixed term: not in 1</a:t>
            </a:r>
            <a:r>
              <a:rPr lang="en-GB" baseline="30000" dirty="0" smtClean="0"/>
              <a:t>st</a:t>
            </a:r>
            <a:r>
              <a:rPr lang="en-GB" dirty="0" smtClean="0"/>
              <a:t> 2 years?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705982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Selling a property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Proposing a mandatory ground for possession</a:t>
            </a:r>
          </a:p>
          <a:p>
            <a:r>
              <a:rPr lang="en-GB" dirty="0" smtClean="0"/>
              <a:t>Notice before the tenancy is signed</a:t>
            </a:r>
          </a:p>
          <a:p>
            <a:r>
              <a:rPr lang="en-GB" dirty="0" smtClean="0"/>
              <a:t>Can still pursue this ground if no notice: discretion</a:t>
            </a:r>
          </a:p>
          <a:p>
            <a:r>
              <a:rPr lang="en-GB" dirty="0" smtClean="0"/>
              <a:t>Not in first two years</a:t>
            </a:r>
            <a:r>
              <a:rPr lang="en-GB" dirty="0"/>
              <a:t> </a:t>
            </a:r>
            <a:r>
              <a:rPr lang="en-GB" dirty="0" smtClean="0"/>
              <a:t>unless extenuating circumstances</a:t>
            </a:r>
          </a:p>
          <a:p>
            <a:r>
              <a:rPr lang="en-GB" dirty="0" smtClean="0"/>
              <a:t>2 months’ notice when exercising this option</a:t>
            </a:r>
          </a:p>
          <a:p>
            <a:r>
              <a:rPr lang="en-GB" dirty="0" smtClean="0"/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780919689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Rent Arrears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Ground 8 mandatory</a:t>
            </a:r>
          </a:p>
          <a:p>
            <a:r>
              <a:rPr lang="en-GB" dirty="0" smtClean="0"/>
              <a:t>Currently 2 months of arrears: Notice &amp; hearing</a:t>
            </a:r>
          </a:p>
          <a:p>
            <a:r>
              <a:rPr lang="en-GB" dirty="0" smtClean="0"/>
              <a:t>Grounds 10 and 11 discretionary grounds</a:t>
            </a:r>
          </a:p>
          <a:p>
            <a:r>
              <a:rPr lang="en-GB" dirty="0" smtClean="0"/>
              <a:t>Tenants buying themselves more time</a:t>
            </a:r>
          </a:p>
          <a:p>
            <a:r>
              <a:rPr lang="en-GB" dirty="0" smtClean="0"/>
              <a:t>Currently S21 used to avoid potentially lengthy and costly trial.</a:t>
            </a:r>
          </a:p>
          <a:p>
            <a:r>
              <a:rPr lang="en-GB" dirty="0" smtClean="0"/>
              <a:t>Proposals: Section 8 Notice when 2 months of arrears. Mandatory ground if still has 1 month at the time of the hearing</a:t>
            </a:r>
          </a:p>
        </p:txBody>
      </p:sp>
    </p:spTree>
    <p:extLst>
      <p:ext uri="{BB962C8B-B14F-4D97-AF65-F5344CB8AC3E}">
        <p14:creationId xmlns:p14="http://schemas.microsoft.com/office/powerpoint/2010/main" val="1058112830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Rent Arrears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Under one month at this time, discretionary</a:t>
            </a:r>
          </a:p>
          <a:p>
            <a:r>
              <a:rPr lang="en-GB" dirty="0" smtClean="0"/>
              <a:t>Landlord prove a pattern of behaviour: build up of arrears and reduce down 3 times, mandatory</a:t>
            </a:r>
          </a:p>
          <a:p>
            <a:r>
              <a:rPr lang="en-GB" dirty="0" smtClean="0"/>
              <a:t>Landlords protected from tenants abusing the ground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471008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Anti-social Behaviour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Social landlords have a range of powers to deal with tenants</a:t>
            </a:r>
          </a:p>
          <a:p>
            <a:r>
              <a:rPr lang="en-GB" dirty="0" smtClean="0"/>
              <a:t>Private landlords: anti-social behaviour difficult to use</a:t>
            </a:r>
          </a:p>
          <a:p>
            <a:r>
              <a:rPr lang="en-GB" dirty="0" smtClean="0"/>
              <a:t>Ground 7A mandatory: tenant convicted of serious offence in or around the property against someone living in or around the property or the landlord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3538541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Anti-social behaviour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Ground 12 discretionary: any obligation of the tenancy (other than payment of rent) has been broken or not performed</a:t>
            </a:r>
          </a:p>
          <a:p>
            <a:r>
              <a:rPr lang="en-GB" dirty="0" smtClean="0"/>
              <a:t>Ground 14 discretionary: a tenant or occupant has been guilt of anti-social behaviour</a:t>
            </a:r>
          </a:p>
          <a:p>
            <a:r>
              <a:rPr lang="en-GB" dirty="0" smtClean="0"/>
              <a:t>Government suggests that the terms of the tenancy agreement are strengthened in order to use ground 12 more easily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552985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Anti-Social behaviour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Grounds 7A and 14</a:t>
            </a:r>
          </a:p>
          <a:p>
            <a:r>
              <a:rPr lang="en-GB" dirty="0" smtClean="0"/>
              <a:t>Serious levels cause concern and easy at present to use Section 21</a:t>
            </a:r>
          </a:p>
          <a:p>
            <a:r>
              <a:rPr lang="en-GB" dirty="0" smtClean="0"/>
              <a:t>Anti-social behaviour: nuisance (parties or loud music), vandalism (such as graffiti), environmental damage (littering), uncontrolled animals</a:t>
            </a:r>
          </a:p>
          <a:p>
            <a:r>
              <a:rPr lang="en-GB" dirty="0" smtClean="0"/>
              <a:t>Evidence is the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237268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Property Standards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landlords (private and social) are legally required to ensure that any dwelling they rent out is free from serious hazards: damp, excess cold, electrical faults as well as fire and falls.</a:t>
            </a:r>
          </a:p>
          <a:p>
            <a:r>
              <a:rPr lang="en-GB" dirty="0" smtClean="0"/>
              <a:t>Landlords need to be able to carry out their duties to prevent harm. Tenants sometimes refuse them entry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4583243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Ground 13 Housing Act 1988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Ground 13 to be amended: evict tenant for obstructing landlord carry out safety duties</a:t>
            </a:r>
          </a:p>
          <a:p>
            <a:r>
              <a:rPr lang="en-GB" dirty="0" smtClean="0"/>
              <a:t>Ground 13 discretionary: the tenant has caused the condition of the property to deteriorate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648125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Accelerated Possession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Currently used with Section 21</a:t>
            </a:r>
          </a:p>
          <a:p>
            <a:r>
              <a:rPr lang="en-GB" dirty="0" smtClean="0"/>
              <a:t>No hearing if the claim is undefended</a:t>
            </a:r>
          </a:p>
          <a:p>
            <a:r>
              <a:rPr lang="en-GB" dirty="0" smtClean="0"/>
              <a:t>Proposal to use accelerated possession for some or all of the mandatory grounds within Schedule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97255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Section 21 Housing Act 1988</a:t>
            </a:r>
            <a:endParaRPr lang="en-GB" b="1" dirty="0">
              <a:latin typeface="Myriad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 fault based route to possession</a:t>
            </a:r>
          </a:p>
          <a:p>
            <a:r>
              <a:rPr lang="en-GB" dirty="0"/>
              <a:t>AST</a:t>
            </a:r>
          </a:p>
          <a:p>
            <a:r>
              <a:rPr lang="en-GB" dirty="0"/>
              <a:t>At least 2 months’ notice</a:t>
            </a:r>
          </a:p>
          <a:p>
            <a:r>
              <a:rPr lang="en-GB" dirty="0"/>
              <a:t>Not in first four months</a:t>
            </a:r>
          </a:p>
          <a:p>
            <a:r>
              <a:rPr lang="en-GB" dirty="0"/>
              <a:t>Prescribed Form 6A</a:t>
            </a:r>
          </a:p>
          <a:p>
            <a:endParaRPr lang="en-GB" dirty="0" smtClean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485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Specialist provisions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 accommodation: flexibility is required Currently ground 4 mandatory can be used for student accommodation</a:t>
            </a:r>
          </a:p>
          <a:p>
            <a:r>
              <a:rPr lang="en-GB" dirty="0" smtClean="0"/>
              <a:t>Propose to widen this to student accommodation provided by private landlords where a course has ended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314564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Short term lets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New regime not suitable to lettings for short periods of time e.g. through the internet and mobile phone apps</a:t>
            </a:r>
          </a:p>
          <a:p>
            <a:r>
              <a:rPr lang="en-GB" dirty="0" smtClean="0"/>
              <a:t>A second home for work purposes</a:t>
            </a:r>
          </a:p>
          <a:p>
            <a:r>
              <a:rPr lang="en-GB" dirty="0" smtClean="0"/>
              <a:t>Other work related reasons</a:t>
            </a:r>
          </a:p>
          <a:p>
            <a:r>
              <a:rPr lang="en-GB" dirty="0" smtClean="0"/>
              <a:t>Transitional lets </a:t>
            </a:r>
            <a:r>
              <a:rPr lang="en-GB" dirty="0" err="1" smtClean="0"/>
              <a:t>eg</a:t>
            </a:r>
            <a:r>
              <a:rPr lang="en-GB" dirty="0" smtClean="0"/>
              <a:t> when buying a new home but can’t move in immediately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239584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Agricultural tenancies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Possibly a new ground under schedule 2:</a:t>
            </a:r>
          </a:p>
          <a:p>
            <a:r>
              <a:rPr lang="en-GB" dirty="0" smtClean="0"/>
              <a:t>Possession of a sub-lease where the head tenant wants to provide vacant possession of their holding</a:t>
            </a:r>
          </a:p>
          <a:p>
            <a:r>
              <a:rPr lang="en-GB" dirty="0" smtClean="0"/>
              <a:t>Possession of tenanted dwellings on agricultural holdings where there is a business need for the landlord to gain possession </a:t>
            </a:r>
            <a:r>
              <a:rPr lang="en-GB" dirty="0" err="1" smtClean="0"/>
              <a:t>e.g</a:t>
            </a:r>
            <a:r>
              <a:rPr lang="en-GB" dirty="0" smtClean="0"/>
              <a:t> so they can re-let the dwelling to a necessary farm worker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610763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Other Matters Briefly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200" dirty="0" smtClean="0"/>
              <a:t>Homes (Fitness for Human Habitation) Act 2018: 20/3/20</a:t>
            </a:r>
          </a:p>
          <a:p>
            <a:r>
              <a:rPr lang="en-GB" sz="2200" dirty="0" smtClean="0"/>
              <a:t>Minimum Energy Efficiency Standards Regulations (MEES) 2015: 1/4/20</a:t>
            </a:r>
          </a:p>
          <a:p>
            <a:r>
              <a:rPr lang="en-GB" sz="2200" dirty="0" smtClean="0"/>
              <a:t>Tenant Fees Act 2019: 1/6/20</a:t>
            </a:r>
          </a:p>
          <a:p>
            <a:endParaRPr lang="en-GB" sz="2200" dirty="0"/>
          </a:p>
          <a:p>
            <a:r>
              <a:rPr lang="en-GB" sz="2200" dirty="0" smtClean="0"/>
              <a:t>Rent to Rent: </a:t>
            </a:r>
            <a:r>
              <a:rPr lang="en-GB" sz="2200" dirty="0" err="1" smtClean="0"/>
              <a:t>Goldsbrough</a:t>
            </a:r>
            <a:r>
              <a:rPr lang="en-GB" sz="2200" dirty="0" smtClean="0"/>
              <a:t> v CA Property Management Ltd</a:t>
            </a:r>
          </a:p>
          <a:p>
            <a:r>
              <a:rPr lang="en-GB" sz="2200" dirty="0" smtClean="0"/>
              <a:t>Rent Repayment Order against the original landlord</a:t>
            </a:r>
          </a:p>
          <a:p>
            <a:r>
              <a:rPr lang="en-GB" sz="2200" dirty="0" smtClean="0"/>
              <a:t>Housing and Planning Act 2016</a:t>
            </a:r>
          </a:p>
          <a:p>
            <a:endParaRPr lang="en-GB" sz="2200" dirty="0"/>
          </a:p>
          <a:p>
            <a:r>
              <a:rPr lang="en-GB" sz="2200" dirty="0" smtClean="0"/>
              <a:t>Electrical Safety Standards </a:t>
            </a:r>
            <a:r>
              <a:rPr lang="en-GB" sz="2200" smtClean="0"/>
              <a:t>PRS HSP Act 2016 S122</a:t>
            </a:r>
            <a:endParaRPr lang="en-GB" sz="22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848120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Section 21 Requirements</a:t>
            </a:r>
            <a:endParaRPr lang="en-GB" dirty="0">
              <a:latin typeface="Myriad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Deposit</a:t>
            </a:r>
          </a:p>
          <a:p>
            <a:r>
              <a:rPr lang="en-GB" dirty="0"/>
              <a:t>Energy Performance Certificate</a:t>
            </a:r>
          </a:p>
          <a:p>
            <a:r>
              <a:rPr lang="en-GB" dirty="0"/>
              <a:t>Gas safety certificate</a:t>
            </a:r>
          </a:p>
          <a:p>
            <a:r>
              <a:rPr lang="en-GB" dirty="0"/>
              <a:t>How to Rent guide</a:t>
            </a:r>
          </a:p>
          <a:p>
            <a:r>
              <a:rPr lang="en-GB" dirty="0"/>
              <a:t>HMO licence if necessary</a:t>
            </a:r>
          </a:p>
          <a:p>
            <a:r>
              <a:rPr lang="en-GB" dirty="0"/>
              <a:t>Return to tenant of any prohibited payments</a:t>
            </a:r>
          </a:p>
          <a:p>
            <a:r>
              <a:rPr lang="en-GB" dirty="0"/>
              <a:t>No retaliatory </a:t>
            </a:r>
            <a:r>
              <a:rPr lang="en-GB" dirty="0" smtClean="0"/>
              <a:t>eviction</a:t>
            </a:r>
          </a:p>
          <a:p>
            <a:r>
              <a:rPr lang="en-GB" dirty="0" smtClean="0"/>
              <a:t>No requirements for Section 8 but this will be changed via existing legislation</a:t>
            </a:r>
            <a:endParaRPr lang="en-GB" dirty="0"/>
          </a:p>
          <a:p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6979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Summary of proposals</a:t>
            </a:r>
            <a:endParaRPr lang="en-GB" dirty="0">
              <a:latin typeface="Myriad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Removing ASTs altogether</a:t>
            </a:r>
          </a:p>
          <a:p>
            <a:r>
              <a:rPr lang="en-GB" dirty="0"/>
              <a:t>Any circumstances where AST should end without fault?</a:t>
            </a:r>
          </a:p>
          <a:p>
            <a:r>
              <a:rPr lang="en-GB" dirty="0"/>
              <a:t>Private and social sector housing?</a:t>
            </a:r>
          </a:p>
          <a:p>
            <a:r>
              <a:rPr lang="en-GB" dirty="0"/>
              <a:t>Existing grounds under Schedule 2 to be reformed and new ones added</a:t>
            </a:r>
          </a:p>
          <a:p>
            <a:r>
              <a:rPr lang="en-GB" dirty="0"/>
              <a:t>Court processing S8 possession claims more efficiently</a:t>
            </a:r>
          </a:p>
          <a:p>
            <a:r>
              <a:rPr lang="en-GB" dirty="0"/>
              <a:t>Landlord to provide </a:t>
            </a:r>
            <a:r>
              <a:rPr lang="en-GB" dirty="0" smtClean="0"/>
              <a:t>grounds</a:t>
            </a:r>
            <a:endParaRPr lang="en-GB" dirty="0"/>
          </a:p>
          <a:p>
            <a:pPr marL="0" indent="0">
              <a:buNone/>
            </a:pPr>
            <a:endParaRPr lang="en-GB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0223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>
                <a:latin typeface="Myriad Pro" pitchFamily="34" charset="0"/>
              </a:rPr>
              <a:t>Implications</a:t>
            </a:r>
            <a:endParaRPr lang="en-GB" dirty="0">
              <a:latin typeface="Myriad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Myriad Pro"/>
                <a:cs typeface="Arial" panose="020B0604020202020204" pitchFamily="34" charset="0"/>
              </a:rPr>
              <a:t>No more Assured Shorthold Tenancies only Assured Tenancies</a:t>
            </a:r>
          </a:p>
          <a:p>
            <a:r>
              <a:rPr lang="en-GB" dirty="0" smtClean="0">
                <a:latin typeface="Myriad Pro"/>
                <a:cs typeface="Arial" panose="020B0604020202020204" pitchFamily="34" charset="0"/>
              </a:rPr>
              <a:t>Section 21 more efficient than Section 8: grounds do not offer enough flexibility</a:t>
            </a:r>
          </a:p>
          <a:p>
            <a:r>
              <a:rPr lang="en-GB" dirty="0" smtClean="0">
                <a:latin typeface="Myriad Pro"/>
                <a:cs typeface="Arial" panose="020B0604020202020204" pitchFamily="34" charset="0"/>
              </a:rPr>
              <a:t>Why landlords want to gain possession: breach tenancy such as unpaid rent, antisocial behaviour, damaging the property, keep for family or themselves or to sell.</a:t>
            </a:r>
            <a:endParaRPr lang="en-GB" dirty="0">
              <a:latin typeface="Myriad Pr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3399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Difficulty in obtaining possession through the courts using Section 8 </a:t>
            </a:r>
          </a:p>
          <a:p>
            <a:r>
              <a:rPr lang="en-GB" dirty="0" smtClean="0"/>
              <a:t>It can take 22 weeks on average</a:t>
            </a:r>
          </a:p>
          <a:p>
            <a:r>
              <a:rPr lang="en-GB" dirty="0" smtClean="0"/>
              <a:t>Defence and counterclaim</a:t>
            </a:r>
          </a:p>
          <a:p>
            <a:r>
              <a:rPr lang="en-GB" dirty="0" smtClean="0"/>
              <a:t>New online system to speed up and simplify – 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671106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Fixed term or Periodic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Parties can agree a set of terms and conditions</a:t>
            </a:r>
          </a:p>
          <a:p>
            <a:r>
              <a:rPr lang="en-GB" dirty="0" smtClean="0"/>
              <a:t>Rent increases agreed in the contract</a:t>
            </a:r>
          </a:p>
          <a:p>
            <a:r>
              <a:rPr lang="en-GB" dirty="0" smtClean="0"/>
              <a:t>End of term, unless both parties agree to a new tenancy it will roll on.</a:t>
            </a:r>
          </a:p>
          <a:p>
            <a:r>
              <a:rPr lang="en-GB" dirty="0" smtClean="0"/>
              <a:t>Tenants can end the contract with one month’s notice</a:t>
            </a:r>
          </a:p>
          <a:p>
            <a:r>
              <a:rPr lang="en-GB" dirty="0" smtClean="0"/>
              <a:t>End by mutual agreement</a:t>
            </a:r>
          </a:p>
          <a:p>
            <a:r>
              <a:rPr lang="en-GB" dirty="0" smtClean="0"/>
              <a:t>Minimum length of fixed term: 2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0005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Break clauses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Break clause in contract to be agreed</a:t>
            </a:r>
          </a:p>
          <a:p>
            <a:r>
              <a:rPr lang="en-GB" dirty="0" smtClean="0"/>
              <a:t>Tenant can exercise and leave</a:t>
            </a:r>
          </a:p>
          <a:p>
            <a:r>
              <a:rPr lang="en-GB" dirty="0" smtClean="0"/>
              <a:t>Landlord exercising break clause and tenant does not leave: possession proceedings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891571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Rent Increases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Tenant concerns about unaffordable levels of increase in rent</a:t>
            </a:r>
          </a:p>
          <a:p>
            <a:r>
              <a:rPr lang="en-GB" dirty="0" smtClean="0"/>
              <a:t>No rent increases in the fixed term</a:t>
            </a:r>
          </a:p>
          <a:p>
            <a:r>
              <a:rPr lang="en-GB" dirty="0" smtClean="0"/>
              <a:t>New contract for new rent – negotiations</a:t>
            </a:r>
          </a:p>
          <a:p>
            <a:r>
              <a:rPr lang="en-GB" dirty="0" smtClean="0"/>
              <a:t>Statutory periodic tenancy – Section 13 of the Housing Act 1988</a:t>
            </a:r>
          </a:p>
        </p:txBody>
      </p:sp>
    </p:spTree>
    <p:extLst>
      <p:ext uri="{BB962C8B-B14F-4D97-AF65-F5344CB8AC3E}">
        <p14:creationId xmlns:p14="http://schemas.microsoft.com/office/powerpoint/2010/main" val="2414453010"/>
      </p:ext>
    </p:extLst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Urban">
  <a:themeElements>
    <a:clrScheme name="Custom 1">
      <a:dk1>
        <a:sysClr val="windowText" lastClr="000000"/>
      </a:dk1>
      <a:lt1>
        <a:sysClr val="window" lastClr="FFFFFF"/>
      </a:lt1>
      <a:dk2>
        <a:srgbClr val="153765"/>
      </a:dk2>
      <a:lt2>
        <a:srgbClr val="DEDEDE"/>
      </a:lt2>
      <a:accent1>
        <a:srgbClr val="53548A"/>
      </a:accent1>
      <a:accent2>
        <a:srgbClr val="FF7722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rban">
  <a:themeElements>
    <a:clrScheme name="Custom 1">
      <a:dk1>
        <a:sysClr val="windowText" lastClr="000000"/>
      </a:dk1>
      <a:lt1>
        <a:sysClr val="window" lastClr="FFFFFF"/>
      </a:lt1>
      <a:dk2>
        <a:srgbClr val="153765"/>
      </a:dk2>
      <a:lt2>
        <a:srgbClr val="DEDEDE"/>
      </a:lt2>
      <a:accent1>
        <a:srgbClr val="53548A"/>
      </a:accent1>
      <a:accent2>
        <a:srgbClr val="FF7722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1555</TotalTime>
  <Words>1001</Words>
  <Application>Microsoft Office PowerPoint</Application>
  <PresentationFormat>On-screen Show (4:3)</PresentationFormat>
  <Paragraphs>125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Georgia</vt:lpstr>
      <vt:lpstr>Myriad Pro</vt:lpstr>
      <vt:lpstr>Trebuchet MS</vt:lpstr>
      <vt:lpstr>Wingdings 2</vt:lpstr>
      <vt:lpstr>1_Urban</vt:lpstr>
      <vt:lpstr>Urban</vt:lpstr>
      <vt:lpstr>Custom Design</vt:lpstr>
      <vt:lpstr>Section 21 Proposals Landlord and Tenant Law</vt:lpstr>
      <vt:lpstr>Section 21 Housing Act 1988</vt:lpstr>
      <vt:lpstr>Section 21 Requirements</vt:lpstr>
      <vt:lpstr>Summary of proposals</vt:lpstr>
      <vt:lpstr>Implications</vt:lpstr>
      <vt:lpstr>PowerPoint Presentation</vt:lpstr>
      <vt:lpstr>Fixed term or Periodic</vt:lpstr>
      <vt:lpstr>Break clauses</vt:lpstr>
      <vt:lpstr>Rent Increases</vt:lpstr>
      <vt:lpstr>Proposed Changes to Section 8 grounds</vt:lpstr>
      <vt:lpstr>Selling a property</vt:lpstr>
      <vt:lpstr>Rent Arrears</vt:lpstr>
      <vt:lpstr>Rent Arrears continued</vt:lpstr>
      <vt:lpstr>Anti-social Behaviour</vt:lpstr>
      <vt:lpstr>Anti-social behaviour continued</vt:lpstr>
      <vt:lpstr>Anti-Social behaviour continued</vt:lpstr>
      <vt:lpstr>Property Standards</vt:lpstr>
      <vt:lpstr>Ground 13 Housing Act 1988</vt:lpstr>
      <vt:lpstr>Accelerated Possession</vt:lpstr>
      <vt:lpstr>Specialist provisions</vt:lpstr>
      <vt:lpstr>Short term lets</vt:lpstr>
      <vt:lpstr>Agricultural tenancies</vt:lpstr>
      <vt:lpstr>Other Matters Briefly</vt:lpstr>
    </vt:vector>
  </TitlesOfParts>
  <Company>Battens Solicitors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Law Updates</dc:title>
  <dc:creator>swannj</dc:creator>
  <cp:lastModifiedBy>Amanda Clark</cp:lastModifiedBy>
  <cp:revision>58</cp:revision>
  <cp:lastPrinted>2019-11-20T10:01:23Z</cp:lastPrinted>
  <dcterms:created xsi:type="dcterms:W3CDTF">2018-03-18T20:30:46Z</dcterms:created>
  <dcterms:modified xsi:type="dcterms:W3CDTF">2019-11-28T10:32:49Z</dcterms:modified>
</cp:coreProperties>
</file>