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71" r:id="rId3"/>
    <p:sldId id="273" r:id="rId4"/>
    <p:sldId id="274" r:id="rId5"/>
    <p:sldId id="276" r:id="rId6"/>
    <p:sldId id="275"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14C2E3-96FA-448F-8138-B2AD1CFD9DD4}">
          <p14:sldIdLst>
            <p14:sldId id="270"/>
            <p14:sldId id="271"/>
            <p14:sldId id="273"/>
            <p14:sldId id="274"/>
            <p14:sldId id="276"/>
            <p14:sldId id="275"/>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ADF"/>
    <a:srgbClr val="06476D"/>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2" autoAdjust="0"/>
    <p:restoredTop sz="94647" autoAdjust="0"/>
  </p:normalViewPr>
  <p:slideViewPr>
    <p:cSldViewPr>
      <p:cViewPr varScale="1">
        <p:scale>
          <a:sx n="87" d="100"/>
          <a:sy n="87" d="100"/>
        </p:scale>
        <p:origin x="4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077"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034C0-383D-4B9C-B5BC-2900D6E0DF15}" type="datetimeFigureOut">
              <a:rPr lang="en-GB" smtClean="0"/>
              <a:t>28/11/2019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4020D-A664-48CD-9EC0-5EACC9C34413}" type="slidenum">
              <a:rPr lang="en-GB" smtClean="0"/>
              <a:t>‹#›</a:t>
            </a:fld>
            <a:endParaRPr lang="en-GB" dirty="0"/>
          </a:p>
        </p:txBody>
      </p:sp>
    </p:spTree>
    <p:extLst>
      <p:ext uri="{BB962C8B-B14F-4D97-AF65-F5344CB8AC3E}">
        <p14:creationId xmlns:p14="http://schemas.microsoft.com/office/powerpoint/2010/main" val="340938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4020D-A664-48CD-9EC0-5EACC9C34413}" type="slidenum">
              <a:rPr lang="en-GB" smtClean="0"/>
              <a:t>1</a:t>
            </a:fld>
            <a:endParaRPr lang="en-GB" dirty="0"/>
          </a:p>
        </p:txBody>
      </p:sp>
    </p:spTree>
    <p:extLst>
      <p:ext uri="{BB962C8B-B14F-4D97-AF65-F5344CB8AC3E}">
        <p14:creationId xmlns:p14="http://schemas.microsoft.com/office/powerpoint/2010/main" val="3538445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3676" y="2538101"/>
            <a:ext cx="2934632" cy="1250988"/>
          </a:xfrm>
          <a:prstGeom prst="rect">
            <a:avLst/>
          </a:prstGeom>
        </p:spPr>
      </p:pic>
    </p:spTree>
    <p:extLst>
      <p:ext uri="{BB962C8B-B14F-4D97-AF65-F5344CB8AC3E}">
        <p14:creationId xmlns:p14="http://schemas.microsoft.com/office/powerpoint/2010/main" val="26707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980728"/>
            <a:ext cx="7772400" cy="1470025"/>
          </a:xfrm>
        </p:spPr>
        <p:txBody>
          <a:bodyPr/>
          <a:lstStyle>
            <a:lvl1pPr>
              <a:defRPr>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708920"/>
            <a:ext cx="6400800" cy="1752600"/>
          </a:xfrm>
        </p:spPr>
        <p:txBody>
          <a:bodyPr/>
          <a:lstStyle>
            <a:lvl1pPr marL="0" indent="0" algn="ctr">
              <a:buNone/>
              <a:defRPr>
                <a:solidFill>
                  <a:srgbClr val="3C3C3B"/>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2440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1DBADF"/>
                </a:solidFill>
                <a:latin typeface="Arial" panose="020B0604020202020204" pitchFamily="34" charset="0"/>
                <a:cs typeface="Arial" panose="020B0604020202020204" pitchFamily="34" charset="0"/>
              </a:defRPr>
            </a:lvl1pPr>
            <a:lvl2pPr>
              <a:defRPr>
                <a:solidFill>
                  <a:srgbClr val="3C3C3B"/>
                </a:solidFill>
                <a:latin typeface="Arial" panose="020B0604020202020204" pitchFamily="34" charset="0"/>
                <a:cs typeface="Arial" panose="020B0604020202020204" pitchFamily="34" charset="0"/>
              </a:defRPr>
            </a:lvl2pPr>
            <a:lvl3pPr>
              <a:defRPr>
                <a:solidFill>
                  <a:srgbClr val="3C3C3B"/>
                </a:solidFill>
                <a:latin typeface="Arial" panose="020B0604020202020204" pitchFamily="34" charset="0"/>
                <a:cs typeface="Arial" panose="020B0604020202020204" pitchFamily="34" charset="0"/>
              </a:defRPr>
            </a:lvl3pPr>
            <a:lvl4pPr>
              <a:defRPr>
                <a:solidFill>
                  <a:srgbClr val="3C3C3B"/>
                </a:solidFill>
                <a:latin typeface="Arial" panose="020B0604020202020204" pitchFamily="34" charset="0"/>
                <a:cs typeface="Arial" panose="020B0604020202020204" pitchFamily="34" charset="0"/>
              </a:defRPr>
            </a:lvl4pPr>
            <a:lvl5pPr>
              <a:defRPr>
                <a:solidFill>
                  <a:srgbClr val="3C3C3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87916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1DBAD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3C3C3B"/>
                </a:solidFill>
                <a:latin typeface="Arial" panose="020B0604020202020204" pitchFamily="34" charset="0"/>
                <a:cs typeface="Arial" panose="020B0604020202020204" pitchFamily="34" charset="0"/>
              </a:defRPr>
            </a:lvl1pPr>
            <a:lvl2pPr>
              <a:defRPr sz="2000">
                <a:solidFill>
                  <a:srgbClr val="3C3C3B"/>
                </a:solidFill>
                <a:latin typeface="Arial" panose="020B0604020202020204" pitchFamily="34" charset="0"/>
                <a:cs typeface="Arial" panose="020B0604020202020204" pitchFamily="34" charset="0"/>
              </a:defRPr>
            </a:lvl2pPr>
            <a:lvl3pPr>
              <a:defRPr sz="18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1DBAD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3C3C3B"/>
                </a:solidFill>
                <a:latin typeface="Arial" panose="020B0604020202020204" pitchFamily="34" charset="0"/>
                <a:cs typeface="Arial" panose="020B0604020202020204" pitchFamily="34" charset="0"/>
              </a:defRPr>
            </a:lvl1pPr>
            <a:lvl2pPr>
              <a:defRPr sz="2000">
                <a:solidFill>
                  <a:srgbClr val="3C3C3B"/>
                </a:solidFill>
                <a:latin typeface="Arial" panose="020B0604020202020204" pitchFamily="34" charset="0"/>
                <a:cs typeface="Arial" panose="020B0604020202020204" pitchFamily="34" charset="0"/>
              </a:defRPr>
            </a:lvl2pPr>
            <a:lvl3pPr>
              <a:defRPr sz="18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421475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solidFill>
                  <a:srgbClr val="1DBADF"/>
                </a:solidFill>
                <a:latin typeface="Arial" panose="020B0604020202020204" pitchFamily="34" charset="0"/>
                <a:cs typeface="Arial" panose="020B0604020202020204" pitchFamily="34" charset="0"/>
              </a:defRPr>
            </a:lvl1pPr>
            <a:lvl2pPr>
              <a:defRPr sz="2800">
                <a:solidFill>
                  <a:srgbClr val="3C3C3B"/>
                </a:solidFill>
                <a:latin typeface="Arial" panose="020B0604020202020204" pitchFamily="34" charset="0"/>
                <a:cs typeface="Arial" panose="020B0604020202020204" pitchFamily="34" charset="0"/>
              </a:defRPr>
            </a:lvl2pPr>
            <a:lvl3pPr>
              <a:defRPr sz="2400">
                <a:solidFill>
                  <a:srgbClr val="3C3C3B"/>
                </a:solidFill>
                <a:latin typeface="Arial" panose="020B0604020202020204" pitchFamily="34" charset="0"/>
                <a:cs typeface="Arial" panose="020B0604020202020204" pitchFamily="34" charset="0"/>
              </a:defRPr>
            </a:lvl3pPr>
            <a:lvl4pPr>
              <a:defRPr sz="2000">
                <a:solidFill>
                  <a:srgbClr val="3C3C3B"/>
                </a:solidFill>
                <a:latin typeface="Arial" panose="020B0604020202020204" pitchFamily="34" charset="0"/>
                <a:cs typeface="Arial" panose="020B0604020202020204" pitchFamily="34" charset="0"/>
              </a:defRPr>
            </a:lvl4pPr>
            <a:lvl5pPr>
              <a:defRPr sz="2000">
                <a:solidFill>
                  <a:srgbClr val="3C3C3B"/>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3C3C3B"/>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332984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3861048"/>
            <a:ext cx="5486400" cy="566738"/>
          </a:xfrm>
        </p:spPr>
        <p:txBody>
          <a:bodyPr anchor="b"/>
          <a:lstStyle>
            <a:lvl1pPr algn="l">
              <a:defRPr sz="2000" b="1">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303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581128"/>
            <a:ext cx="5486400" cy="804862"/>
          </a:xfrm>
        </p:spPr>
        <p:txBody>
          <a:bodyPr/>
          <a:lstStyle>
            <a:lvl1pPr marL="0" indent="0">
              <a:buNone/>
              <a:defRPr sz="1400">
                <a:solidFill>
                  <a:srgbClr val="3C3C3B"/>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330705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1DBAD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1DBADF"/>
                </a:solidFill>
                <a:latin typeface="Arial" panose="020B0604020202020204" pitchFamily="34" charset="0"/>
                <a:cs typeface="Arial" panose="020B0604020202020204" pitchFamily="34" charset="0"/>
              </a:defRPr>
            </a:lvl1pPr>
            <a:lvl2pPr>
              <a:defRPr>
                <a:solidFill>
                  <a:srgbClr val="3C3C3B"/>
                </a:solidFill>
                <a:latin typeface="Arial" panose="020B0604020202020204" pitchFamily="34" charset="0"/>
                <a:cs typeface="Arial" panose="020B0604020202020204" pitchFamily="34" charset="0"/>
              </a:defRPr>
            </a:lvl2pPr>
            <a:lvl3pPr>
              <a:defRPr>
                <a:solidFill>
                  <a:srgbClr val="3C3C3B"/>
                </a:solidFill>
                <a:latin typeface="Arial" panose="020B0604020202020204" pitchFamily="34" charset="0"/>
                <a:cs typeface="Arial" panose="020B0604020202020204" pitchFamily="34" charset="0"/>
              </a:defRPr>
            </a:lvl3pPr>
            <a:lvl4pPr>
              <a:defRPr>
                <a:solidFill>
                  <a:srgbClr val="3C3C3B"/>
                </a:solidFill>
                <a:latin typeface="Arial" panose="020B0604020202020204" pitchFamily="34" charset="0"/>
                <a:cs typeface="Arial" panose="020B0604020202020204" pitchFamily="34" charset="0"/>
              </a:defRPr>
            </a:lvl4pPr>
            <a:lvl5pPr>
              <a:defRPr>
                <a:solidFill>
                  <a:srgbClr val="3C3C3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733256"/>
            <a:ext cx="1656184" cy="706005"/>
          </a:xfrm>
          <a:prstGeom prst="rect">
            <a:avLst/>
          </a:prstGeom>
        </p:spPr>
      </p:pic>
    </p:spTree>
    <p:extLst>
      <p:ext uri="{BB962C8B-B14F-4D97-AF65-F5344CB8AC3E}">
        <p14:creationId xmlns:p14="http://schemas.microsoft.com/office/powerpoint/2010/main" val="95132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91C8A-793C-48C3-B229-6E53DE039AD5}" type="datetimeFigureOut">
              <a:rPr lang="en-GB" smtClean="0"/>
              <a:t>28/11/2019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0F80E-6BC3-4361-A51B-0CF52818F276}" type="slidenum">
              <a:rPr lang="en-GB" smtClean="0"/>
              <a:t>‹#›</a:t>
            </a:fld>
            <a:endParaRPr lang="en-GB" dirty="0"/>
          </a:p>
        </p:txBody>
      </p:sp>
    </p:spTree>
    <p:extLst>
      <p:ext uri="{BB962C8B-B14F-4D97-AF65-F5344CB8AC3E}">
        <p14:creationId xmlns:p14="http://schemas.microsoft.com/office/powerpoint/2010/main" val="180321811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6" r:id="rId5"/>
    <p:sldLayoutId id="2147483657" r:id="rId6"/>
    <p:sldLayoutId id="214748365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Autofit/>
          </a:bodyPr>
          <a:lstStyle/>
          <a:p>
            <a:r>
              <a:rPr lang="en-GB" sz="3600" dirty="0" smtClean="0"/>
              <a:t>Housing Standards</a:t>
            </a:r>
            <a:r>
              <a:rPr lang="en-GB" sz="2800" dirty="0" smtClean="0"/>
              <a:t/>
            </a:r>
            <a:br>
              <a:rPr lang="en-GB" sz="2800" dirty="0" smtClean="0"/>
            </a:br>
            <a:r>
              <a:rPr lang="en-GB" sz="2800" dirty="0" smtClean="0"/>
              <a:t>Richard Conway: Service Manager</a:t>
            </a:r>
            <a:endParaRPr lang="en-GB" sz="2800" dirty="0"/>
          </a:p>
        </p:txBody>
      </p:sp>
      <p:sp>
        <p:nvSpPr>
          <p:cNvPr id="3" name="TextBox 2"/>
          <p:cNvSpPr txBox="1"/>
          <p:nvPr/>
        </p:nvSpPr>
        <p:spPr>
          <a:xfrm>
            <a:off x="971600" y="2708920"/>
            <a:ext cx="7992888" cy="2062103"/>
          </a:xfrm>
          <a:prstGeom prst="rect">
            <a:avLst/>
          </a:prstGeom>
          <a:noFill/>
        </p:spPr>
        <p:txBody>
          <a:bodyPr wrap="square" rtlCol="0">
            <a:spAutoFit/>
          </a:bodyPr>
          <a:lstStyle/>
          <a:p>
            <a:pPr marL="342900" indent="-342900">
              <a:buAutoNum type="arabicPeriod"/>
            </a:pPr>
            <a:r>
              <a:rPr lang="en-GB" sz="3200" dirty="0" smtClean="0">
                <a:solidFill>
                  <a:srgbClr val="002060"/>
                </a:solidFill>
              </a:rPr>
              <a:t>Where does Housing Standards sit within Dorset Council</a:t>
            </a:r>
          </a:p>
          <a:p>
            <a:pPr marL="342900" indent="-342900">
              <a:buAutoNum type="arabicPeriod"/>
            </a:pPr>
            <a:r>
              <a:rPr lang="en-GB" sz="3200" dirty="0" smtClean="0">
                <a:solidFill>
                  <a:srgbClr val="002060"/>
                </a:solidFill>
              </a:rPr>
              <a:t>Update on Melcombe Regis – Selective Licensing and an Alternative Proposal</a:t>
            </a:r>
            <a:endParaRPr lang="en-GB" sz="3200" dirty="0">
              <a:solidFill>
                <a:srgbClr val="002060"/>
              </a:solidFill>
            </a:endParaRPr>
          </a:p>
        </p:txBody>
      </p:sp>
    </p:spTree>
    <p:extLst>
      <p:ext uri="{BB962C8B-B14F-4D97-AF65-F5344CB8AC3E}">
        <p14:creationId xmlns:p14="http://schemas.microsoft.com/office/powerpoint/2010/main" val="1205279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11560" y="174326"/>
            <a:ext cx="7772400" cy="1470025"/>
          </a:xfrm>
        </p:spPr>
        <p:txBody>
          <a:bodyPr/>
          <a:lstStyle/>
          <a:p>
            <a:r>
              <a:rPr lang="en-GB" dirty="0"/>
              <a:t>Housing and Community Safety Services</a:t>
            </a:r>
            <a:endParaRPr lang="en-GB" dirty="0">
              <a:solidFill>
                <a:srgbClr val="002060"/>
              </a:solidFill>
            </a:endParaRPr>
          </a:p>
        </p:txBody>
      </p:sp>
      <p:sp>
        <p:nvSpPr>
          <p:cNvPr id="2" name="Rectangle 1"/>
          <p:cNvSpPr/>
          <p:nvPr/>
        </p:nvSpPr>
        <p:spPr>
          <a:xfrm>
            <a:off x="611560" y="3004547"/>
            <a:ext cx="19442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Housing Standards </a:t>
            </a:r>
          </a:p>
          <a:p>
            <a:pPr algn="ctr"/>
            <a:r>
              <a:rPr lang="en-GB" dirty="0" smtClean="0"/>
              <a:t>Richard Conway</a:t>
            </a:r>
            <a:endParaRPr lang="en-GB" dirty="0"/>
          </a:p>
        </p:txBody>
      </p:sp>
      <p:sp>
        <p:nvSpPr>
          <p:cNvPr id="5" name="Rectangle 4"/>
          <p:cNvSpPr/>
          <p:nvPr/>
        </p:nvSpPr>
        <p:spPr>
          <a:xfrm>
            <a:off x="3851920" y="5193196"/>
            <a:ext cx="19442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Housing Strategy </a:t>
            </a:r>
          </a:p>
          <a:p>
            <a:pPr algn="ctr"/>
            <a:r>
              <a:rPr lang="en-GB" dirty="0" smtClean="0"/>
              <a:t>Sharon Attwater</a:t>
            </a:r>
            <a:endParaRPr lang="en-GB" dirty="0"/>
          </a:p>
        </p:txBody>
      </p:sp>
      <p:sp>
        <p:nvSpPr>
          <p:cNvPr id="6" name="Rectangle 5"/>
          <p:cNvSpPr/>
          <p:nvPr/>
        </p:nvSpPr>
        <p:spPr>
          <a:xfrm>
            <a:off x="6300192" y="4668326"/>
            <a:ext cx="19442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Homelessness Prevention</a:t>
            </a:r>
          </a:p>
          <a:p>
            <a:pPr algn="ctr"/>
            <a:r>
              <a:rPr lang="en-GB" dirty="0" smtClean="0"/>
              <a:t>Fiona Brown</a:t>
            </a:r>
            <a:endParaRPr lang="en-GB" dirty="0"/>
          </a:p>
        </p:txBody>
      </p:sp>
      <p:sp>
        <p:nvSpPr>
          <p:cNvPr id="9" name="Rectangle 8"/>
          <p:cNvSpPr/>
          <p:nvPr/>
        </p:nvSpPr>
        <p:spPr>
          <a:xfrm>
            <a:off x="6836621" y="3004547"/>
            <a:ext cx="19442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Housing Solutions</a:t>
            </a:r>
          </a:p>
          <a:p>
            <a:pPr algn="ctr"/>
            <a:r>
              <a:rPr lang="en-GB" dirty="0" smtClean="0"/>
              <a:t>Sarah How</a:t>
            </a:r>
            <a:endParaRPr lang="en-GB" dirty="0"/>
          </a:p>
        </p:txBody>
      </p:sp>
      <p:sp>
        <p:nvSpPr>
          <p:cNvPr id="10" name="Rectangle 9"/>
          <p:cNvSpPr/>
          <p:nvPr/>
        </p:nvSpPr>
        <p:spPr>
          <a:xfrm>
            <a:off x="1475656" y="4581128"/>
            <a:ext cx="19442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 Safety</a:t>
            </a:r>
          </a:p>
          <a:p>
            <a:pPr algn="ctr"/>
            <a:r>
              <a:rPr lang="en-GB" dirty="0" smtClean="0"/>
              <a:t>Andy Frost</a:t>
            </a:r>
            <a:endParaRPr lang="en-GB" dirty="0"/>
          </a:p>
        </p:txBody>
      </p:sp>
      <p:sp>
        <p:nvSpPr>
          <p:cNvPr id="11" name="Rectangle 10"/>
          <p:cNvSpPr/>
          <p:nvPr/>
        </p:nvSpPr>
        <p:spPr>
          <a:xfrm>
            <a:off x="3779912" y="3004547"/>
            <a:ext cx="1944216" cy="12241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Corporate Director Housing </a:t>
            </a:r>
          </a:p>
          <a:p>
            <a:pPr algn="ctr"/>
            <a:r>
              <a:rPr lang="en-GB" dirty="0" smtClean="0">
                <a:solidFill>
                  <a:schemeClr val="tx1"/>
                </a:solidFill>
              </a:rPr>
              <a:t>Rebecca Kirk</a:t>
            </a:r>
            <a:endParaRPr lang="en-GB" dirty="0">
              <a:solidFill>
                <a:schemeClr val="tx1"/>
              </a:solidFill>
            </a:endParaRPr>
          </a:p>
        </p:txBody>
      </p:sp>
      <p:sp>
        <p:nvSpPr>
          <p:cNvPr id="12" name="Rectangle 11"/>
          <p:cNvSpPr/>
          <p:nvPr/>
        </p:nvSpPr>
        <p:spPr>
          <a:xfrm>
            <a:off x="3059832" y="1660961"/>
            <a:ext cx="3384376" cy="90643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Executive Director People – Adults</a:t>
            </a:r>
          </a:p>
          <a:p>
            <a:pPr algn="ctr"/>
            <a:r>
              <a:rPr lang="en-GB" dirty="0" smtClean="0">
                <a:solidFill>
                  <a:schemeClr val="tx1"/>
                </a:solidFill>
              </a:rPr>
              <a:t>Mathew Kendal </a:t>
            </a:r>
          </a:p>
        </p:txBody>
      </p:sp>
      <p:cxnSp>
        <p:nvCxnSpPr>
          <p:cNvPr id="4" name="Straight Arrow Connector 3"/>
          <p:cNvCxnSpPr>
            <a:stCxn id="12" idx="2"/>
            <a:endCxn id="11" idx="0"/>
          </p:cNvCxnSpPr>
          <p:nvPr/>
        </p:nvCxnSpPr>
        <p:spPr>
          <a:xfrm>
            <a:off x="4752020" y="2567400"/>
            <a:ext cx="0" cy="43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a:endCxn id="2" idx="3"/>
          </p:cNvCxnSpPr>
          <p:nvPr/>
        </p:nvCxnSpPr>
        <p:spPr>
          <a:xfrm flipH="1">
            <a:off x="2555776" y="3616615"/>
            <a:ext cx="1224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a:off x="5724128" y="3616615"/>
            <a:ext cx="1080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p:cNvCxnSpPr>
          <p:nvPr/>
        </p:nvCxnSpPr>
        <p:spPr>
          <a:xfrm>
            <a:off x="4752020" y="4228683"/>
            <a:ext cx="0" cy="928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24128" y="4228683"/>
            <a:ext cx="576064" cy="42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52245" y="4236278"/>
            <a:ext cx="327667" cy="34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485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217" y="0"/>
            <a:ext cx="4853166" cy="6858000"/>
          </a:xfrm>
          <a:prstGeom prst="rect">
            <a:avLst/>
          </a:prstGeom>
        </p:spPr>
      </p:pic>
      <p:sp>
        <p:nvSpPr>
          <p:cNvPr id="2" name="TextBox 1"/>
          <p:cNvSpPr txBox="1"/>
          <p:nvPr/>
        </p:nvSpPr>
        <p:spPr>
          <a:xfrm>
            <a:off x="323528" y="1052736"/>
            <a:ext cx="2016224" cy="646331"/>
          </a:xfrm>
          <a:prstGeom prst="rect">
            <a:avLst/>
          </a:prstGeom>
          <a:noFill/>
        </p:spPr>
        <p:txBody>
          <a:bodyPr wrap="square" rtlCol="0">
            <a:spAutoFit/>
          </a:bodyPr>
          <a:lstStyle/>
          <a:p>
            <a:r>
              <a:rPr lang="en-GB" dirty="0" smtClean="0">
                <a:solidFill>
                  <a:srgbClr val="002060"/>
                </a:solidFill>
              </a:rPr>
              <a:t>Melcombe Regis area of Weymouth</a:t>
            </a:r>
            <a:endParaRPr lang="en-GB" dirty="0">
              <a:solidFill>
                <a:srgbClr val="002060"/>
              </a:solidFill>
            </a:endParaRPr>
          </a:p>
        </p:txBody>
      </p:sp>
    </p:spTree>
    <p:extLst>
      <p:ext uri="{BB962C8B-B14F-4D97-AF65-F5344CB8AC3E}">
        <p14:creationId xmlns:p14="http://schemas.microsoft.com/office/powerpoint/2010/main" val="184649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8ADC6-A3B0-409D-8455-19578767D828}"/>
              </a:ext>
            </a:extLst>
          </p:cNvPr>
          <p:cNvSpPr>
            <a:spLocks noGrp="1"/>
          </p:cNvSpPr>
          <p:nvPr>
            <p:ph type="ctrTitle"/>
          </p:nvPr>
        </p:nvSpPr>
        <p:spPr>
          <a:xfrm>
            <a:off x="201479" y="601594"/>
            <a:ext cx="8303919" cy="694435"/>
          </a:xfrm>
        </p:spPr>
        <p:txBody>
          <a:bodyPr>
            <a:normAutofit/>
          </a:bodyPr>
          <a:lstStyle/>
          <a:p>
            <a:r>
              <a:rPr lang="en-GB" sz="3600" b="1" dirty="0" smtClean="0">
                <a:solidFill>
                  <a:srgbClr val="00B0F0"/>
                </a:solidFill>
                <a:latin typeface="+mn-lt"/>
                <a:ea typeface="+mn-ea"/>
                <a:cs typeface="+mn-cs"/>
              </a:rPr>
              <a:t>Selective Licensing Time line</a:t>
            </a:r>
            <a:endParaRPr lang="en-GB" sz="3600" b="1" dirty="0">
              <a:solidFill>
                <a:srgbClr val="00B0F0"/>
              </a:solidFill>
              <a:latin typeface="+mn-lt"/>
              <a:ea typeface="+mn-ea"/>
              <a:cs typeface="+mn-cs"/>
            </a:endParaRPr>
          </a:p>
        </p:txBody>
      </p:sp>
      <p:sp>
        <p:nvSpPr>
          <p:cNvPr id="3" name="TextBox 2"/>
          <p:cNvSpPr txBox="1"/>
          <p:nvPr/>
        </p:nvSpPr>
        <p:spPr>
          <a:xfrm>
            <a:off x="619932" y="2575450"/>
            <a:ext cx="7268705" cy="1200329"/>
          </a:xfrm>
          <a:prstGeom prst="rect">
            <a:avLst/>
          </a:prstGeom>
          <a:noFill/>
        </p:spPr>
        <p:txBody>
          <a:bodyPr wrap="square" rtlCol="0">
            <a:spAutoFit/>
          </a:bodyPr>
          <a:lstStyle/>
          <a:p>
            <a:endParaRPr lang="en-GB" dirty="0" smtClean="0"/>
          </a:p>
          <a:p>
            <a:endParaRPr lang="en-GB" dirty="0"/>
          </a:p>
          <a:p>
            <a:pPr marL="285750" indent="-285750">
              <a:buFont typeface="Arial" panose="020B0604020202020204" pitchFamily="34" charset="0"/>
              <a:buChar char="•"/>
            </a:pPr>
            <a:endParaRPr lang="en-GB" dirty="0" smtClean="0"/>
          </a:p>
          <a:p>
            <a:endParaRPr lang="en-GB" dirty="0"/>
          </a:p>
        </p:txBody>
      </p:sp>
      <p:graphicFrame>
        <p:nvGraphicFramePr>
          <p:cNvPr id="4" name="Table 3"/>
          <p:cNvGraphicFramePr>
            <a:graphicFrameLocks noGrp="1"/>
          </p:cNvGraphicFramePr>
          <p:nvPr>
            <p:extLst/>
          </p:nvPr>
        </p:nvGraphicFramePr>
        <p:xfrm>
          <a:off x="1437173" y="1491024"/>
          <a:ext cx="6096000" cy="4338320"/>
        </p:xfrm>
        <a:graphic>
          <a:graphicData uri="http://schemas.openxmlformats.org/drawingml/2006/table">
            <a:tbl>
              <a:tblPr firstRow="1" bandRow="1">
                <a:tableStyleId>{5C22544A-7EE6-4342-B048-85BDC9FD1C3A}</a:tableStyleId>
              </a:tblPr>
              <a:tblGrid>
                <a:gridCol w="1877879"/>
                <a:gridCol w="4218121"/>
              </a:tblGrid>
              <a:tr h="370840">
                <a:tc>
                  <a:txBody>
                    <a:bodyPr/>
                    <a:lstStyle/>
                    <a:p>
                      <a:r>
                        <a:rPr lang="en-GB" dirty="0" smtClean="0"/>
                        <a:t>Date</a:t>
                      </a:r>
                      <a:endParaRPr lang="en-GB" dirty="0"/>
                    </a:p>
                  </a:txBody>
                  <a:tcPr/>
                </a:tc>
                <a:tc>
                  <a:txBody>
                    <a:bodyPr/>
                    <a:lstStyle/>
                    <a:p>
                      <a:r>
                        <a:rPr lang="en-GB" dirty="0" smtClean="0"/>
                        <a:t>Action</a:t>
                      </a:r>
                      <a:endParaRPr lang="en-GB" dirty="0"/>
                    </a:p>
                  </a:txBody>
                  <a:tcPr/>
                </a:tc>
              </a:tr>
              <a:tr h="370840">
                <a:tc>
                  <a:txBody>
                    <a:bodyPr/>
                    <a:lstStyle/>
                    <a:p>
                      <a:r>
                        <a:rPr lang="en-GB" sz="1200" dirty="0" smtClean="0"/>
                        <a:t>April 2016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Melcombe Regis Board established – vision: “Make MR a safe, healthy  and great place to live and work”</a:t>
                      </a:r>
                    </a:p>
                  </a:txBody>
                  <a:tcPr/>
                </a:tc>
              </a:tr>
              <a:tr h="370840">
                <a:tc>
                  <a:txBody>
                    <a:bodyPr/>
                    <a:lstStyle/>
                    <a:p>
                      <a:r>
                        <a:rPr lang="en-GB" sz="1200" dirty="0" smtClean="0"/>
                        <a:t>Nov 2016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Evidence pack produced</a:t>
                      </a:r>
                    </a:p>
                  </a:txBody>
                  <a:tcPr/>
                </a:tc>
              </a:tr>
              <a:tr h="370840">
                <a:tc>
                  <a:txBody>
                    <a:bodyPr/>
                    <a:lstStyle/>
                    <a:p>
                      <a:r>
                        <a:rPr lang="en-GB" sz="1200" dirty="0" smtClean="0"/>
                        <a:t>July 2017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Options Appraisal of possible interventions</a:t>
                      </a:r>
                    </a:p>
                  </a:txBody>
                  <a:tcPr/>
                </a:tc>
              </a:tr>
              <a:tr h="370840">
                <a:tc>
                  <a:txBody>
                    <a:bodyPr/>
                    <a:lstStyle/>
                    <a:p>
                      <a:r>
                        <a:rPr lang="en-GB" sz="1200" dirty="0" smtClean="0"/>
                        <a:t>September 2017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WPBC Management Board agrees to proceed with Selective Licensing.</a:t>
                      </a:r>
                    </a:p>
                  </a:txBody>
                  <a:tcPr/>
                </a:tc>
              </a:tr>
              <a:tr h="370840">
                <a:tc>
                  <a:txBody>
                    <a:bodyPr/>
                    <a:lstStyle/>
                    <a:p>
                      <a:r>
                        <a:rPr lang="en-GB" sz="1200" dirty="0" smtClean="0"/>
                        <a:t>December 2018 </a:t>
                      </a:r>
                      <a:endParaRPr lang="en-GB" sz="1200" dirty="0"/>
                    </a:p>
                  </a:txBody>
                  <a:tcPr/>
                </a:tc>
                <a:tc>
                  <a:txBody>
                    <a:bodyPr/>
                    <a:lstStyle/>
                    <a:p>
                      <a:r>
                        <a:rPr lang="en-GB" sz="1200" dirty="0" smtClean="0"/>
                        <a:t>WPBC Agrees to proceed with consultation.</a:t>
                      </a:r>
                      <a:endParaRPr lang="en-GB" sz="1200" dirty="0"/>
                    </a:p>
                  </a:txBody>
                  <a:tcPr/>
                </a:tc>
              </a:tr>
              <a:tr h="370840">
                <a:tc>
                  <a:txBody>
                    <a:bodyPr/>
                    <a:lstStyle/>
                    <a:p>
                      <a:r>
                        <a:rPr lang="en-GB" sz="1200" dirty="0" smtClean="0"/>
                        <a:t>December - April 2019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Public Consultation</a:t>
                      </a:r>
                    </a:p>
                  </a:txBody>
                  <a:tcPr/>
                </a:tc>
              </a:tr>
              <a:tr h="370840">
                <a:tc>
                  <a:txBody>
                    <a:bodyPr/>
                    <a:lstStyle/>
                    <a:p>
                      <a:r>
                        <a:rPr lang="en-GB" sz="1200" dirty="0" smtClean="0"/>
                        <a:t>July 2019</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Consultation published</a:t>
                      </a:r>
                    </a:p>
                  </a:txBody>
                  <a:tcPr/>
                </a:tc>
              </a:tr>
              <a:tr h="370840">
                <a:tc>
                  <a:txBody>
                    <a:bodyPr/>
                    <a:lstStyle/>
                    <a:p>
                      <a:r>
                        <a:rPr lang="en-GB" sz="1200" dirty="0" smtClean="0"/>
                        <a:t>July – August 2019</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Post consultation meetings with partners</a:t>
                      </a:r>
                    </a:p>
                  </a:txBody>
                  <a:tcPr/>
                </a:tc>
              </a:tr>
              <a:tr h="370840">
                <a:tc>
                  <a:txBody>
                    <a:bodyPr/>
                    <a:lstStyle/>
                    <a:p>
                      <a:r>
                        <a:rPr lang="en-GB" sz="1200" dirty="0" smtClean="0"/>
                        <a:t>April 2019 </a:t>
                      </a:r>
                      <a:endParaRPr lang="en-GB" sz="1200" dirty="0"/>
                    </a:p>
                  </a:txBody>
                  <a:tcPr/>
                </a:tc>
                <a:tc>
                  <a:txBody>
                    <a:bodyPr/>
                    <a:lstStyle/>
                    <a:p>
                      <a:r>
                        <a:rPr lang="en-GB" sz="1200" dirty="0" smtClean="0"/>
                        <a:t>LGR occurs</a:t>
                      </a:r>
                    </a:p>
                  </a:txBody>
                  <a:tcPr/>
                </a:tc>
              </a:tr>
              <a:tr h="370840">
                <a:tc>
                  <a:txBody>
                    <a:bodyPr/>
                    <a:lstStyle/>
                    <a:p>
                      <a:r>
                        <a:rPr lang="en-GB" sz="1200" dirty="0" smtClean="0"/>
                        <a:t>August 2019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Pause instigated and decision to form EAP.</a:t>
                      </a:r>
                    </a:p>
                    <a:p>
                      <a:endParaRPr lang="en-GB" sz="1200" dirty="0"/>
                    </a:p>
                  </a:txBody>
                  <a:tcPr/>
                </a:tc>
              </a:tr>
            </a:tbl>
          </a:graphicData>
        </a:graphic>
      </p:graphicFrame>
    </p:spTree>
    <p:extLst>
      <p:ext uri="{BB962C8B-B14F-4D97-AF65-F5344CB8AC3E}">
        <p14:creationId xmlns:p14="http://schemas.microsoft.com/office/powerpoint/2010/main" val="210136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10" y="159764"/>
            <a:ext cx="8229600" cy="1143000"/>
          </a:xfrm>
        </p:spPr>
        <p:txBody>
          <a:bodyPr>
            <a:normAutofit fontScale="90000"/>
          </a:bodyPr>
          <a:lstStyle/>
          <a:p>
            <a:r>
              <a:rPr lang="en-GB" dirty="0" smtClean="0"/>
              <a:t>Executive Advisory Panel</a:t>
            </a:r>
            <a:r>
              <a:rPr lang="en-GB" dirty="0"/>
              <a:t/>
            </a:r>
            <a:br>
              <a:rPr lang="en-GB" dirty="0"/>
            </a:br>
            <a:r>
              <a:rPr lang="en-GB" dirty="0"/>
              <a:t>Melcombe Regis</a:t>
            </a:r>
          </a:p>
        </p:txBody>
      </p:sp>
      <p:sp>
        <p:nvSpPr>
          <p:cNvPr id="3" name="Content Placeholder 2"/>
          <p:cNvSpPr>
            <a:spLocks noGrp="1"/>
          </p:cNvSpPr>
          <p:nvPr>
            <p:ph idx="1"/>
          </p:nvPr>
        </p:nvSpPr>
        <p:spPr>
          <a:xfrm>
            <a:off x="503150" y="1342882"/>
            <a:ext cx="8229600" cy="4525963"/>
          </a:xfrm>
        </p:spPr>
        <p:txBody>
          <a:bodyPr>
            <a:normAutofit lnSpcReduction="10000"/>
          </a:bodyPr>
          <a:lstStyle/>
          <a:p>
            <a:pPr marL="0" indent="0">
              <a:buNone/>
            </a:pPr>
            <a:endParaRPr lang="en-GB" sz="2400" dirty="0" smtClean="0">
              <a:solidFill>
                <a:srgbClr val="002060"/>
              </a:solidFill>
            </a:endParaRPr>
          </a:p>
          <a:p>
            <a:pPr marL="0" indent="0">
              <a:buNone/>
            </a:pPr>
            <a:r>
              <a:rPr lang="en-GB" sz="2400" dirty="0" smtClean="0">
                <a:solidFill>
                  <a:srgbClr val="002060"/>
                </a:solidFill>
              </a:rPr>
              <a:t>Member led group considering whether a scheme incorporating:</a:t>
            </a:r>
          </a:p>
          <a:p>
            <a:pPr marL="0" indent="0">
              <a:buNone/>
            </a:pPr>
            <a:endParaRPr lang="en-GB" sz="2400" dirty="0" smtClean="0">
              <a:solidFill>
                <a:srgbClr val="002060"/>
              </a:solidFill>
            </a:endParaRPr>
          </a:p>
          <a:p>
            <a:r>
              <a:rPr lang="en-GB" sz="2400" dirty="0" smtClean="0">
                <a:solidFill>
                  <a:srgbClr val="002060"/>
                </a:solidFill>
              </a:rPr>
              <a:t>Voluntary Accreditation of Landlords </a:t>
            </a:r>
          </a:p>
          <a:p>
            <a:r>
              <a:rPr lang="en-GB" sz="2400" dirty="0" smtClean="0">
                <a:solidFill>
                  <a:srgbClr val="002060"/>
                </a:solidFill>
              </a:rPr>
              <a:t>Targeted enforcement of landlords letting poor housing </a:t>
            </a:r>
          </a:p>
          <a:p>
            <a:r>
              <a:rPr lang="en-GB" sz="2400" dirty="0" smtClean="0">
                <a:solidFill>
                  <a:srgbClr val="002060"/>
                </a:solidFill>
              </a:rPr>
              <a:t>Other schemes to improve housing standards</a:t>
            </a:r>
          </a:p>
          <a:p>
            <a:pPr marL="0" indent="0">
              <a:buNone/>
            </a:pPr>
            <a:r>
              <a:rPr lang="en-GB" sz="2000" dirty="0">
                <a:solidFill>
                  <a:srgbClr val="002060"/>
                </a:solidFill>
              </a:rPr>
              <a:t>(</a:t>
            </a:r>
            <a:r>
              <a:rPr lang="en-GB" sz="2000" dirty="0" smtClean="0">
                <a:solidFill>
                  <a:srgbClr val="002060"/>
                </a:solidFill>
              </a:rPr>
              <a:t>Extending the Heat Melcombe Regis Scheme -Ends Nov 2020)</a:t>
            </a:r>
          </a:p>
          <a:p>
            <a:pPr marL="0" indent="0">
              <a:buNone/>
            </a:pPr>
            <a:endParaRPr lang="en-GB" sz="2400" dirty="0">
              <a:solidFill>
                <a:srgbClr val="002060"/>
              </a:solidFill>
            </a:endParaRPr>
          </a:p>
          <a:p>
            <a:pPr marL="0" indent="0">
              <a:buNone/>
            </a:pPr>
            <a:r>
              <a:rPr lang="en-GB" sz="2400" dirty="0" smtClean="0">
                <a:solidFill>
                  <a:srgbClr val="002060"/>
                </a:solidFill>
              </a:rPr>
              <a:t>Would this achieve the same objective as Selective Licensing?</a:t>
            </a:r>
          </a:p>
        </p:txBody>
      </p:sp>
    </p:spTree>
    <p:extLst>
      <p:ext uri="{BB962C8B-B14F-4D97-AF65-F5344CB8AC3E}">
        <p14:creationId xmlns:p14="http://schemas.microsoft.com/office/powerpoint/2010/main" val="62177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10" y="159764"/>
            <a:ext cx="8229600" cy="1143000"/>
          </a:xfrm>
        </p:spPr>
        <p:txBody>
          <a:bodyPr>
            <a:normAutofit fontScale="90000"/>
          </a:bodyPr>
          <a:lstStyle/>
          <a:p>
            <a:r>
              <a:rPr lang="en-GB" dirty="0" smtClean="0"/>
              <a:t>Executive Advisory Panel</a:t>
            </a:r>
            <a:r>
              <a:rPr lang="en-GB" dirty="0"/>
              <a:t/>
            </a:r>
            <a:br>
              <a:rPr lang="en-GB" dirty="0"/>
            </a:br>
            <a:r>
              <a:rPr lang="en-GB" dirty="0"/>
              <a:t>Melcombe Regis</a:t>
            </a:r>
          </a:p>
        </p:txBody>
      </p:sp>
      <p:sp>
        <p:nvSpPr>
          <p:cNvPr id="3" name="Content Placeholder 2"/>
          <p:cNvSpPr>
            <a:spLocks noGrp="1"/>
          </p:cNvSpPr>
          <p:nvPr>
            <p:ph idx="1"/>
          </p:nvPr>
        </p:nvSpPr>
        <p:spPr>
          <a:xfrm>
            <a:off x="503150" y="1342882"/>
            <a:ext cx="8229600" cy="4525963"/>
          </a:xfrm>
        </p:spPr>
        <p:txBody>
          <a:bodyPr>
            <a:normAutofit/>
          </a:bodyPr>
          <a:lstStyle/>
          <a:p>
            <a:pPr marL="0" indent="0">
              <a:buNone/>
            </a:pPr>
            <a:r>
              <a:rPr lang="en-GB" sz="2400" b="1" dirty="0">
                <a:solidFill>
                  <a:schemeClr val="tx1"/>
                </a:solidFill>
              </a:rPr>
              <a:t>DHCLG Official Guidance</a:t>
            </a:r>
          </a:p>
          <a:p>
            <a:pPr marL="0" indent="0">
              <a:buNone/>
            </a:pPr>
            <a:r>
              <a:rPr lang="en-GB" sz="2400" dirty="0" smtClean="0">
                <a:solidFill>
                  <a:schemeClr val="tx1"/>
                </a:solidFill>
              </a:rPr>
              <a:t>“The Authority must consider if there are any other courses of action available that would achieve the same objective as the proposed scheme without the need for the designation to be made”</a:t>
            </a:r>
          </a:p>
          <a:p>
            <a:pPr marL="0" indent="0">
              <a:buNone/>
            </a:pPr>
            <a:r>
              <a:rPr lang="en-GB" sz="2400" dirty="0" smtClean="0">
                <a:solidFill>
                  <a:schemeClr val="tx1"/>
                </a:solidFill>
              </a:rPr>
              <a:t>For example: </a:t>
            </a:r>
          </a:p>
          <a:p>
            <a:pPr marL="0" indent="0">
              <a:buNone/>
            </a:pPr>
            <a:r>
              <a:rPr lang="en-GB" sz="2400" dirty="0">
                <a:solidFill>
                  <a:schemeClr val="tx1"/>
                </a:solidFill>
              </a:rPr>
              <a:t>“In areas with Anti-Social </a:t>
            </a:r>
            <a:r>
              <a:rPr lang="en-GB" sz="2400" dirty="0" smtClean="0">
                <a:solidFill>
                  <a:schemeClr val="tx1"/>
                </a:solidFill>
              </a:rPr>
              <a:t>where </a:t>
            </a:r>
            <a:r>
              <a:rPr lang="en-GB" sz="2400" dirty="0">
                <a:solidFill>
                  <a:schemeClr val="tx1"/>
                </a:solidFill>
              </a:rPr>
              <a:t>landlords are not taking appropriate action, could an education programme or a voluntary accreditation scheme achieve the same objective as a selective licensing designation</a:t>
            </a:r>
            <a:r>
              <a:rPr lang="en-GB" sz="2400" dirty="0" smtClean="0">
                <a:solidFill>
                  <a:schemeClr val="tx1"/>
                </a:solidFill>
              </a:rPr>
              <a:t>?”</a:t>
            </a:r>
          </a:p>
        </p:txBody>
      </p:sp>
    </p:spTree>
    <p:extLst>
      <p:ext uri="{BB962C8B-B14F-4D97-AF65-F5344CB8AC3E}">
        <p14:creationId xmlns:p14="http://schemas.microsoft.com/office/powerpoint/2010/main" val="173488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Executive Advisory Panel</a:t>
            </a:r>
            <a:br>
              <a:rPr lang="en-GB" dirty="0"/>
            </a:br>
            <a:r>
              <a:rPr lang="en-GB" dirty="0"/>
              <a:t>Melcombe Regis</a:t>
            </a:r>
          </a:p>
        </p:txBody>
      </p:sp>
      <p:sp>
        <p:nvSpPr>
          <p:cNvPr id="3" name="Content Placeholder 2"/>
          <p:cNvSpPr>
            <a:spLocks noGrp="1"/>
          </p:cNvSpPr>
          <p:nvPr>
            <p:ph idx="1"/>
          </p:nvPr>
        </p:nvSpPr>
        <p:spPr/>
        <p:txBody>
          <a:bodyPr>
            <a:normAutofit/>
          </a:bodyPr>
          <a:lstStyle/>
          <a:p>
            <a:r>
              <a:rPr lang="en-GB" sz="2800" dirty="0" smtClean="0">
                <a:solidFill>
                  <a:srgbClr val="002060"/>
                </a:solidFill>
              </a:rPr>
              <a:t>EAP - Consult with stakeholders</a:t>
            </a:r>
          </a:p>
          <a:p>
            <a:r>
              <a:rPr lang="en-GB" sz="2800" dirty="0" smtClean="0">
                <a:solidFill>
                  <a:srgbClr val="002060"/>
                </a:solidFill>
              </a:rPr>
              <a:t>EAP - Makes recommendation </a:t>
            </a:r>
          </a:p>
          <a:p>
            <a:r>
              <a:rPr lang="en-GB" sz="2800" dirty="0" smtClean="0">
                <a:solidFill>
                  <a:srgbClr val="002060"/>
                </a:solidFill>
              </a:rPr>
              <a:t>Report to Dorset Council Scrutiny Committee </a:t>
            </a:r>
          </a:p>
          <a:p>
            <a:r>
              <a:rPr lang="en-GB" sz="2800" dirty="0" smtClean="0">
                <a:solidFill>
                  <a:srgbClr val="002060"/>
                </a:solidFill>
              </a:rPr>
              <a:t>Cabinet Approval </a:t>
            </a:r>
          </a:p>
          <a:p>
            <a:r>
              <a:rPr lang="en-GB" sz="2800" dirty="0" smtClean="0">
                <a:solidFill>
                  <a:srgbClr val="002060"/>
                </a:solidFill>
              </a:rPr>
              <a:t>Council Approval</a:t>
            </a:r>
            <a:endParaRPr lang="en-GB" sz="2800" dirty="0">
              <a:solidFill>
                <a:srgbClr val="002060"/>
              </a:solidFill>
            </a:endParaRPr>
          </a:p>
        </p:txBody>
      </p:sp>
    </p:spTree>
    <p:extLst>
      <p:ext uri="{BB962C8B-B14F-4D97-AF65-F5344CB8AC3E}">
        <p14:creationId xmlns:p14="http://schemas.microsoft.com/office/powerpoint/2010/main" val="339935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308</Words>
  <Application>Microsoft Office PowerPoint</Application>
  <PresentationFormat>On-screen Show (4:3)</PresentationFormat>
  <Paragraphs>66</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Housing Standards Richard Conway: Service Manager</vt:lpstr>
      <vt:lpstr>Housing and Community Safety Services</vt:lpstr>
      <vt:lpstr>PowerPoint Presentation</vt:lpstr>
      <vt:lpstr>Selective Licensing Time line</vt:lpstr>
      <vt:lpstr>Executive Advisory Panel Melcombe Regis</vt:lpstr>
      <vt:lpstr>Executive Advisory Panel Melcombe Regis</vt:lpstr>
      <vt:lpstr>Executive Advisory Panel Melcombe Regis</vt:lpstr>
    </vt:vector>
  </TitlesOfParts>
  <Company>Christchurch &amp; East Dorset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Walker</dc:creator>
  <cp:lastModifiedBy>Amanda Clark</cp:lastModifiedBy>
  <cp:revision>70</cp:revision>
  <dcterms:created xsi:type="dcterms:W3CDTF">2018-11-16T13:27:29Z</dcterms:created>
  <dcterms:modified xsi:type="dcterms:W3CDTF">2019-11-28T10:26:21Z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3c5434f5-975a-4146-89b5-8b147c0dbcdf</vt:lpwstr>
  </property>
  <property fmtid="{D5CDD505-2E9C-101B-9397-08002B2CF9AE}" pid="3" name="CLASSIFICATION">
    <vt:lpwstr>OFFICIAL</vt:lpwstr>
  </property>
</Properties>
</file>