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4"/>
  </p:notesMasterIdLst>
  <p:handoutMasterIdLst>
    <p:handoutMasterId r:id="rId25"/>
  </p:handoutMasterIdLst>
  <p:sldIdLst>
    <p:sldId id="323" r:id="rId2"/>
    <p:sldId id="332" r:id="rId3"/>
    <p:sldId id="344" r:id="rId4"/>
    <p:sldId id="359" r:id="rId5"/>
    <p:sldId id="353" r:id="rId6"/>
    <p:sldId id="357" r:id="rId7"/>
    <p:sldId id="358" r:id="rId8"/>
    <p:sldId id="355" r:id="rId9"/>
    <p:sldId id="360" r:id="rId10"/>
    <p:sldId id="354" r:id="rId11"/>
    <p:sldId id="361" r:id="rId12"/>
    <p:sldId id="345" r:id="rId13"/>
    <p:sldId id="349" r:id="rId14"/>
    <p:sldId id="348" r:id="rId15"/>
    <p:sldId id="362" r:id="rId16"/>
    <p:sldId id="363" r:id="rId17"/>
    <p:sldId id="351" r:id="rId18"/>
    <p:sldId id="350" r:id="rId19"/>
    <p:sldId id="364" r:id="rId20"/>
    <p:sldId id="365" r:id="rId21"/>
    <p:sldId id="322" r:id="rId22"/>
    <p:sldId id="320" r:id="rId23"/>
  </p:sldIdLst>
  <p:sldSz cx="9144000" cy="6858000" type="screen4x3"/>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3321" autoAdjust="0"/>
  </p:normalViewPr>
  <p:slideViewPr>
    <p:cSldViewPr>
      <p:cViewPr varScale="1">
        <p:scale>
          <a:sx n="46" d="100"/>
          <a:sy n="46" d="100"/>
        </p:scale>
        <p:origin x="207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4590"/>
    </p:cViewPr>
  </p:sorterViewPr>
  <p:notesViewPr>
    <p:cSldViewPr>
      <p:cViewPr varScale="1">
        <p:scale>
          <a:sx n="51" d="100"/>
          <a:sy n="51" d="100"/>
        </p:scale>
        <p:origin x="2976" y="10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45659" cy="49625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3"/>
            <a:ext cx="2945659" cy="496253"/>
          </a:xfrm>
          <a:prstGeom prst="rect">
            <a:avLst/>
          </a:prstGeom>
        </p:spPr>
        <p:txBody>
          <a:bodyPr vert="horz" lIns="91440" tIns="45720" rIns="91440" bIns="45720" rtlCol="0"/>
          <a:lstStyle>
            <a:lvl1pPr algn="r">
              <a:defRPr sz="1200"/>
            </a:lvl1pPr>
          </a:lstStyle>
          <a:p>
            <a:fld id="{91AAE286-3C9A-47EA-B8B9-77E3ECDA84EE}" type="datetimeFigureOut">
              <a:rPr lang="en-GB" smtClean="0"/>
              <a:pPr/>
              <a:t>14/03/2018</a:t>
            </a:fld>
            <a:endParaRPr lang="en-GB"/>
          </a:p>
        </p:txBody>
      </p:sp>
      <p:sp>
        <p:nvSpPr>
          <p:cNvPr id="4" name="Footer Placeholder 3"/>
          <p:cNvSpPr>
            <a:spLocks noGrp="1"/>
          </p:cNvSpPr>
          <p:nvPr>
            <p:ph type="ftr" sz="quarter" idx="2"/>
          </p:nvPr>
        </p:nvSpPr>
        <p:spPr>
          <a:xfrm>
            <a:off x="0" y="9427078"/>
            <a:ext cx="2945659" cy="49625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7078"/>
            <a:ext cx="2945659" cy="496253"/>
          </a:xfrm>
          <a:prstGeom prst="rect">
            <a:avLst/>
          </a:prstGeom>
        </p:spPr>
        <p:txBody>
          <a:bodyPr vert="horz" lIns="91440" tIns="45720" rIns="91440" bIns="45720" rtlCol="0" anchor="b"/>
          <a:lstStyle>
            <a:lvl1pPr algn="r">
              <a:defRPr sz="1200"/>
            </a:lvl1pPr>
          </a:lstStyle>
          <a:p>
            <a:fld id="{6F6F3A56-14C7-42DD-92A1-8C236D769499}"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45659" cy="49625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3"/>
            <a:ext cx="2945659" cy="496253"/>
          </a:xfrm>
          <a:prstGeom prst="rect">
            <a:avLst/>
          </a:prstGeom>
        </p:spPr>
        <p:txBody>
          <a:bodyPr vert="horz" lIns="91440" tIns="45720" rIns="91440" bIns="45720" rtlCol="0"/>
          <a:lstStyle>
            <a:lvl1pPr algn="r">
              <a:defRPr sz="1200"/>
            </a:lvl1pPr>
          </a:lstStyle>
          <a:p>
            <a:fld id="{2A24276F-7883-4C86-A6C1-132DCFCA0B3D}" type="datetimeFigureOut">
              <a:rPr lang="en-GB" smtClean="0"/>
              <a:pPr/>
              <a:t>14/03/2018</a:t>
            </a:fld>
            <a:endParaRPr lang="en-GB"/>
          </a:p>
        </p:txBody>
      </p:sp>
      <p:sp>
        <p:nvSpPr>
          <p:cNvPr id="4" name="Slide Image Placeholder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4402"/>
            <a:ext cx="5438140" cy="44662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7078"/>
            <a:ext cx="2945659" cy="49625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7078"/>
            <a:ext cx="2945659" cy="496253"/>
          </a:xfrm>
          <a:prstGeom prst="rect">
            <a:avLst/>
          </a:prstGeom>
        </p:spPr>
        <p:txBody>
          <a:bodyPr vert="horz" lIns="91440" tIns="45720" rIns="91440" bIns="45720" rtlCol="0" anchor="b"/>
          <a:lstStyle>
            <a:lvl1pPr algn="r">
              <a:defRPr sz="1200"/>
            </a:lvl1pPr>
          </a:lstStyle>
          <a:p>
            <a:fld id="{B28AADA3-7BB9-44E0-8F6E-20BEE8FFA20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US" dirty="0" smtClean="0"/>
          </a:p>
        </p:txBody>
      </p:sp>
      <p:sp>
        <p:nvSpPr>
          <p:cNvPr id="18436" name="Slide Number Placeholder 3"/>
          <p:cNvSpPr>
            <a:spLocks noGrp="1"/>
          </p:cNvSpPr>
          <p:nvPr>
            <p:ph type="sldNum" sz="quarter" idx="5"/>
          </p:nvPr>
        </p:nvSpPr>
        <p:spPr>
          <a:noFill/>
        </p:spPr>
        <p:txBody>
          <a:bodyPr/>
          <a:lstStyle/>
          <a:p>
            <a:fld id="{37A71973-1EF7-477B-83D3-AC8A3A3A8306}" type="slidenum">
              <a:rPr lang="en-US" smtClean="0"/>
              <a:pPr/>
              <a:t>1</a:t>
            </a:fld>
            <a:endParaRPr lang="en-US" smtClean="0"/>
          </a:p>
        </p:txBody>
      </p:sp>
    </p:spTree>
    <p:extLst>
      <p:ext uri="{BB962C8B-B14F-4D97-AF65-F5344CB8AC3E}">
        <p14:creationId xmlns:p14="http://schemas.microsoft.com/office/powerpoint/2010/main" val="1670743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10</a:t>
            </a:fld>
            <a:endParaRPr lang="en-GB"/>
          </a:p>
        </p:txBody>
      </p:sp>
    </p:spTree>
    <p:extLst>
      <p:ext uri="{BB962C8B-B14F-4D97-AF65-F5344CB8AC3E}">
        <p14:creationId xmlns:p14="http://schemas.microsoft.com/office/powerpoint/2010/main" val="3701830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baseline="0" dirty="0" smtClean="0"/>
          </a:p>
          <a:p>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11</a:t>
            </a:fld>
            <a:endParaRPr lang="en-GB"/>
          </a:p>
        </p:txBody>
      </p:sp>
    </p:spTree>
    <p:extLst>
      <p:ext uri="{BB962C8B-B14F-4D97-AF65-F5344CB8AC3E}">
        <p14:creationId xmlns:p14="http://schemas.microsoft.com/office/powerpoint/2010/main" val="437125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12</a:t>
            </a:fld>
            <a:endParaRPr lang="en-GB"/>
          </a:p>
        </p:txBody>
      </p:sp>
    </p:spTree>
    <p:extLst>
      <p:ext uri="{BB962C8B-B14F-4D97-AF65-F5344CB8AC3E}">
        <p14:creationId xmlns:p14="http://schemas.microsoft.com/office/powerpoint/2010/main" val="1124836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13</a:t>
            </a:fld>
            <a:endParaRPr lang="en-GB"/>
          </a:p>
        </p:txBody>
      </p:sp>
    </p:spTree>
    <p:extLst>
      <p:ext uri="{BB962C8B-B14F-4D97-AF65-F5344CB8AC3E}">
        <p14:creationId xmlns:p14="http://schemas.microsoft.com/office/powerpoint/2010/main" val="2526139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14</a:t>
            </a:fld>
            <a:endParaRPr lang="en-GB"/>
          </a:p>
        </p:txBody>
      </p:sp>
    </p:spTree>
    <p:extLst>
      <p:ext uri="{BB962C8B-B14F-4D97-AF65-F5344CB8AC3E}">
        <p14:creationId xmlns:p14="http://schemas.microsoft.com/office/powerpoint/2010/main" val="1675271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15</a:t>
            </a:fld>
            <a:endParaRPr lang="en-GB"/>
          </a:p>
        </p:txBody>
      </p:sp>
    </p:spTree>
    <p:extLst>
      <p:ext uri="{BB962C8B-B14F-4D97-AF65-F5344CB8AC3E}">
        <p14:creationId xmlns:p14="http://schemas.microsoft.com/office/powerpoint/2010/main" val="3121340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aseline="0" dirty="0" smtClean="0"/>
              <a:t>A consequence  usually is that the victim can not leave the perpetrator in a way that may be possible in an adult relationship. </a:t>
            </a:r>
          </a:p>
          <a:p>
            <a:endParaRPr lang="en-GB" baseline="0" dirty="0" smtClean="0"/>
          </a:p>
          <a:p>
            <a:r>
              <a:rPr lang="en-GB" baseline="0" dirty="0" smtClean="0"/>
              <a:t>Will the young person have to leave the family home</a:t>
            </a:r>
          </a:p>
          <a:p>
            <a:endParaRPr lang="en-GB" baseline="0" dirty="0" smtClean="0"/>
          </a:p>
          <a:p>
            <a:r>
              <a:rPr lang="en-GB" baseline="0" dirty="0" smtClean="0"/>
              <a:t>Is it in the best interest of a child to have a legal order or court injunction</a:t>
            </a:r>
          </a:p>
          <a:p>
            <a:endParaRPr lang="en-GB" baseline="0" dirty="0" smtClean="0"/>
          </a:p>
          <a:p>
            <a:r>
              <a:rPr lang="en-GB" baseline="0" dirty="0" smtClean="0"/>
              <a:t>Threats by the child are used regularly to stop the parent reporting – ‘I will phone social care and say you are a rotten parent’, ‘I cant believe you are going to tell the police about me, I thought you loved me’ – very strong and powerful statements that are designed to stop a  parent reporting.</a:t>
            </a:r>
          </a:p>
          <a:p>
            <a:endParaRPr lang="en-GB" baseline="0" dirty="0" smtClean="0"/>
          </a:p>
          <a:p>
            <a:r>
              <a:rPr lang="en-GB" baseline="0" dirty="0" smtClean="0"/>
              <a:t>There is still a strong social resistance to believing that children are capable of instigating abuse and terrorising their families.  </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16</a:t>
            </a:fld>
            <a:endParaRPr lang="en-GB"/>
          </a:p>
        </p:txBody>
      </p:sp>
    </p:spTree>
    <p:extLst>
      <p:ext uri="{BB962C8B-B14F-4D97-AF65-F5344CB8AC3E}">
        <p14:creationId xmlns:p14="http://schemas.microsoft.com/office/powerpoint/2010/main" val="26896138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17</a:t>
            </a:fld>
            <a:endParaRPr lang="en-GB"/>
          </a:p>
        </p:txBody>
      </p:sp>
    </p:spTree>
    <p:extLst>
      <p:ext uri="{BB962C8B-B14F-4D97-AF65-F5344CB8AC3E}">
        <p14:creationId xmlns:p14="http://schemas.microsoft.com/office/powerpoint/2010/main" val="845918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18</a:t>
            </a:fld>
            <a:endParaRPr lang="en-GB"/>
          </a:p>
        </p:txBody>
      </p:sp>
    </p:spTree>
    <p:extLst>
      <p:ext uri="{BB962C8B-B14F-4D97-AF65-F5344CB8AC3E}">
        <p14:creationId xmlns:p14="http://schemas.microsoft.com/office/powerpoint/2010/main" val="1092093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B28AADA3-7BB9-44E0-8F6E-20BEE8FFA202}" type="slidenum">
              <a:rPr lang="en-GB" smtClean="0"/>
              <a:pPr/>
              <a:t>19</a:t>
            </a:fld>
            <a:endParaRPr lang="en-GB"/>
          </a:p>
        </p:txBody>
      </p:sp>
    </p:spTree>
    <p:extLst>
      <p:ext uri="{BB962C8B-B14F-4D97-AF65-F5344CB8AC3E}">
        <p14:creationId xmlns:p14="http://schemas.microsoft.com/office/powerpoint/2010/main" val="4182043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935038" y="736600"/>
            <a:ext cx="3160712" cy="2370138"/>
          </a:xfrm>
          <a:ln/>
        </p:spPr>
      </p:sp>
      <p:sp>
        <p:nvSpPr>
          <p:cNvPr id="21507" name="Notes Placeholder 2"/>
          <p:cNvSpPr>
            <a:spLocks noGrp="1"/>
          </p:cNvSpPr>
          <p:nvPr>
            <p:ph type="body" idx="1"/>
          </p:nvPr>
        </p:nvSpPr>
        <p:spPr>
          <a:xfrm>
            <a:off x="396058" y="3249986"/>
            <a:ext cx="6165297" cy="5825796"/>
          </a:xfrm>
          <a:noFill/>
          <a:ln/>
        </p:spPr>
        <p:txBody>
          <a:bodyPr/>
          <a:lstStyle/>
          <a:p>
            <a:endParaRPr lang="en-GB" sz="1200" kern="1200" baseline="0" dirty="0" smtClean="0">
              <a:solidFill>
                <a:schemeClr val="tx1"/>
              </a:solidFill>
              <a:effectLst/>
              <a:latin typeface="+mn-lt"/>
              <a:ea typeface="+mn-ea"/>
              <a:cs typeface="+mn-cs"/>
            </a:endParaRPr>
          </a:p>
          <a:p>
            <a:endParaRPr lang="en-GB" sz="1600" dirty="0" smtClean="0"/>
          </a:p>
        </p:txBody>
      </p:sp>
      <p:sp>
        <p:nvSpPr>
          <p:cNvPr id="21508" name="Slide Number Placeholder 3"/>
          <p:cNvSpPr>
            <a:spLocks noGrp="1"/>
          </p:cNvSpPr>
          <p:nvPr>
            <p:ph type="sldNum" sz="quarter" idx="5"/>
          </p:nvPr>
        </p:nvSpPr>
        <p:spPr>
          <a:noFill/>
        </p:spPr>
        <p:txBody>
          <a:bodyPr/>
          <a:lstStyle/>
          <a:p>
            <a:fld id="{92E4D510-A585-433A-BF02-3467DB66FB1E}" type="slidenum">
              <a:rPr lang="en-GB" smtClean="0"/>
              <a:pPr/>
              <a:t>2</a:t>
            </a:fld>
            <a:endParaRPr lang="en-GB" smtClean="0"/>
          </a:p>
        </p:txBody>
      </p:sp>
    </p:spTree>
    <p:extLst>
      <p:ext uri="{BB962C8B-B14F-4D97-AF65-F5344CB8AC3E}">
        <p14:creationId xmlns:p14="http://schemas.microsoft.com/office/powerpoint/2010/main" val="3274155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B28AADA3-7BB9-44E0-8F6E-20BEE8FFA202}" type="slidenum">
              <a:rPr lang="en-GB" smtClean="0"/>
              <a:pPr/>
              <a:t>20</a:t>
            </a:fld>
            <a:endParaRPr lang="en-GB"/>
          </a:p>
        </p:txBody>
      </p:sp>
    </p:spTree>
    <p:extLst>
      <p:ext uri="{BB962C8B-B14F-4D97-AF65-F5344CB8AC3E}">
        <p14:creationId xmlns:p14="http://schemas.microsoft.com/office/powerpoint/2010/main" val="4186023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Katie</a:t>
            </a:r>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21</a:t>
            </a:fld>
            <a:endParaRPr lang="en-GB"/>
          </a:p>
        </p:txBody>
      </p:sp>
    </p:spTree>
    <p:extLst>
      <p:ext uri="{BB962C8B-B14F-4D97-AF65-F5344CB8AC3E}">
        <p14:creationId xmlns:p14="http://schemas.microsoft.com/office/powerpoint/2010/main" val="25447861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22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935038" y="736600"/>
            <a:ext cx="3160712" cy="2370138"/>
          </a:xfrm>
          <a:ln/>
        </p:spPr>
      </p:sp>
      <p:sp>
        <p:nvSpPr>
          <p:cNvPr id="21507" name="Notes Placeholder 2"/>
          <p:cNvSpPr>
            <a:spLocks noGrp="1"/>
          </p:cNvSpPr>
          <p:nvPr>
            <p:ph type="body" idx="1"/>
          </p:nvPr>
        </p:nvSpPr>
        <p:spPr>
          <a:xfrm>
            <a:off x="396058" y="3249986"/>
            <a:ext cx="6165297" cy="5825796"/>
          </a:xfrm>
          <a:noFill/>
          <a:ln/>
        </p:spPr>
        <p:txBody>
          <a:bodyPr/>
          <a:lstStyle/>
          <a:p>
            <a:endParaRPr lang="en-GB" sz="1600" dirty="0" smtClean="0"/>
          </a:p>
        </p:txBody>
      </p:sp>
      <p:sp>
        <p:nvSpPr>
          <p:cNvPr id="21508" name="Slide Number Placeholder 3"/>
          <p:cNvSpPr>
            <a:spLocks noGrp="1"/>
          </p:cNvSpPr>
          <p:nvPr>
            <p:ph type="sldNum" sz="quarter" idx="5"/>
          </p:nvPr>
        </p:nvSpPr>
        <p:spPr>
          <a:noFill/>
        </p:spPr>
        <p:txBody>
          <a:bodyPr/>
          <a:lstStyle/>
          <a:p>
            <a:fld id="{92E4D510-A585-433A-BF02-3467DB66FB1E}" type="slidenum">
              <a:rPr lang="en-GB" smtClean="0"/>
              <a:pPr/>
              <a:t>3</a:t>
            </a:fld>
            <a:endParaRPr lang="en-GB" smtClean="0"/>
          </a:p>
        </p:txBody>
      </p:sp>
    </p:spTree>
    <p:extLst>
      <p:ext uri="{BB962C8B-B14F-4D97-AF65-F5344CB8AC3E}">
        <p14:creationId xmlns:p14="http://schemas.microsoft.com/office/powerpoint/2010/main" val="327959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935038" y="736600"/>
            <a:ext cx="3160712" cy="2370138"/>
          </a:xfrm>
          <a:ln/>
        </p:spPr>
      </p:sp>
      <p:sp>
        <p:nvSpPr>
          <p:cNvPr id="21507" name="Notes Placeholder 2"/>
          <p:cNvSpPr>
            <a:spLocks noGrp="1"/>
          </p:cNvSpPr>
          <p:nvPr>
            <p:ph type="body" idx="1"/>
          </p:nvPr>
        </p:nvSpPr>
        <p:spPr>
          <a:xfrm>
            <a:off x="396058" y="3249986"/>
            <a:ext cx="6165297" cy="5825796"/>
          </a:xfrm>
          <a:noFill/>
          <a:ln/>
        </p:spPr>
        <p:txBody>
          <a:bodyPr>
            <a:normAutofit/>
          </a:bodyPr>
          <a:lstStyle/>
          <a:p>
            <a:endParaRPr lang="en-GB" sz="1600" dirty="0" smtClean="0"/>
          </a:p>
        </p:txBody>
      </p:sp>
      <p:sp>
        <p:nvSpPr>
          <p:cNvPr id="21508" name="Slide Number Placeholder 3"/>
          <p:cNvSpPr>
            <a:spLocks noGrp="1"/>
          </p:cNvSpPr>
          <p:nvPr>
            <p:ph type="sldNum" sz="quarter" idx="5"/>
          </p:nvPr>
        </p:nvSpPr>
        <p:spPr>
          <a:noFill/>
        </p:spPr>
        <p:txBody>
          <a:bodyPr/>
          <a:lstStyle/>
          <a:p>
            <a:fld id="{92E4D510-A585-433A-BF02-3467DB66FB1E}" type="slidenum">
              <a:rPr lang="en-GB" smtClean="0"/>
              <a:pPr/>
              <a:t>4</a:t>
            </a:fld>
            <a:endParaRPr lang="en-GB" smtClean="0"/>
          </a:p>
        </p:txBody>
      </p:sp>
    </p:spTree>
    <p:extLst>
      <p:ext uri="{BB962C8B-B14F-4D97-AF65-F5344CB8AC3E}">
        <p14:creationId xmlns:p14="http://schemas.microsoft.com/office/powerpoint/2010/main" val="2019520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935038" y="736600"/>
            <a:ext cx="3160712" cy="2370138"/>
          </a:xfrm>
          <a:ln/>
        </p:spPr>
      </p:sp>
      <p:sp>
        <p:nvSpPr>
          <p:cNvPr id="21507" name="Notes Placeholder 2"/>
          <p:cNvSpPr>
            <a:spLocks noGrp="1"/>
          </p:cNvSpPr>
          <p:nvPr>
            <p:ph type="body" idx="1"/>
          </p:nvPr>
        </p:nvSpPr>
        <p:spPr>
          <a:xfrm>
            <a:off x="396058" y="3249986"/>
            <a:ext cx="6165297" cy="5825796"/>
          </a:xfrm>
          <a:noFill/>
          <a:ln/>
        </p:spPr>
        <p:txBody>
          <a:bodyPr>
            <a:normAutofit/>
          </a:bodyPr>
          <a:lstStyle/>
          <a:p>
            <a:endParaRPr lang="en-GB" sz="1600" dirty="0" smtClean="0"/>
          </a:p>
        </p:txBody>
      </p:sp>
      <p:sp>
        <p:nvSpPr>
          <p:cNvPr id="21508" name="Slide Number Placeholder 3"/>
          <p:cNvSpPr>
            <a:spLocks noGrp="1"/>
          </p:cNvSpPr>
          <p:nvPr>
            <p:ph type="sldNum" sz="quarter" idx="5"/>
          </p:nvPr>
        </p:nvSpPr>
        <p:spPr>
          <a:noFill/>
        </p:spPr>
        <p:txBody>
          <a:bodyPr/>
          <a:lstStyle/>
          <a:p>
            <a:fld id="{92E4D510-A585-433A-BF02-3467DB66FB1E}" type="slidenum">
              <a:rPr lang="en-GB" smtClean="0"/>
              <a:pPr/>
              <a:t>5</a:t>
            </a:fld>
            <a:endParaRPr lang="en-GB" smtClean="0"/>
          </a:p>
        </p:txBody>
      </p:sp>
    </p:spTree>
    <p:extLst>
      <p:ext uri="{BB962C8B-B14F-4D97-AF65-F5344CB8AC3E}">
        <p14:creationId xmlns:p14="http://schemas.microsoft.com/office/powerpoint/2010/main" val="288465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6</a:t>
            </a:fld>
            <a:endParaRPr lang="en-GB"/>
          </a:p>
        </p:txBody>
      </p:sp>
    </p:spTree>
    <p:extLst>
      <p:ext uri="{BB962C8B-B14F-4D97-AF65-F5344CB8AC3E}">
        <p14:creationId xmlns:p14="http://schemas.microsoft.com/office/powerpoint/2010/main" val="3314467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7</a:t>
            </a:fld>
            <a:endParaRPr lang="en-GB"/>
          </a:p>
        </p:txBody>
      </p:sp>
    </p:spTree>
    <p:extLst>
      <p:ext uri="{BB962C8B-B14F-4D97-AF65-F5344CB8AC3E}">
        <p14:creationId xmlns:p14="http://schemas.microsoft.com/office/powerpoint/2010/main" val="930466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8AADA3-7BB9-44E0-8F6E-20BEE8FFA202}" type="slidenum">
              <a:rPr lang="en-GB" smtClean="0"/>
              <a:pPr/>
              <a:t>8</a:t>
            </a:fld>
            <a:endParaRPr lang="en-GB"/>
          </a:p>
        </p:txBody>
      </p:sp>
    </p:spTree>
    <p:extLst>
      <p:ext uri="{BB962C8B-B14F-4D97-AF65-F5344CB8AC3E}">
        <p14:creationId xmlns:p14="http://schemas.microsoft.com/office/powerpoint/2010/main" val="4249505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B28AADA3-7BB9-44E0-8F6E-20BEE8FFA202}" type="slidenum">
              <a:rPr lang="en-GB" smtClean="0"/>
              <a:pPr/>
              <a:t>9</a:t>
            </a:fld>
            <a:endParaRPr lang="en-GB"/>
          </a:p>
        </p:txBody>
      </p:sp>
    </p:spTree>
    <p:extLst>
      <p:ext uri="{BB962C8B-B14F-4D97-AF65-F5344CB8AC3E}">
        <p14:creationId xmlns:p14="http://schemas.microsoft.com/office/powerpoint/2010/main" val="2340943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1B75BB-9EF6-42AD-AD79-55EF1210D24C}" type="datetimeFigureOut">
              <a:rPr lang="en-GB" smtClean="0"/>
              <a:pPr/>
              <a:t>14/03/2018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E8F8C06-328A-4DAD-A051-96C2FA1DD5F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2827923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15D88-9B30-4409-8EF7-43D129FBF524}" type="datetimeFigureOut">
              <a:rPr lang="en-GB" smtClean="0"/>
              <a:pPr/>
              <a:t>14/03/2018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1D31D3-A971-4D09-A968-BEF1DE2DD5F3}" type="slidenum">
              <a:rPr lang="en-GB" smtClean="0"/>
              <a:pPr/>
              <a:t>‹#›</a:t>
            </a:fld>
            <a:endParaRPr lang="en-GB"/>
          </a:p>
        </p:txBody>
      </p:sp>
    </p:spTree>
    <p:extLst>
      <p:ext uri="{BB962C8B-B14F-4D97-AF65-F5344CB8AC3E}">
        <p14:creationId xmlns:p14="http://schemas.microsoft.com/office/powerpoint/2010/main" val="26689794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YOU powerpoint 2"/>
          <p:cNvPicPr>
            <a:picLocks noChangeAspect="1" noChangeArrowheads="1"/>
          </p:cNvPicPr>
          <p:nvPr/>
        </p:nvPicPr>
        <p:blipFill>
          <a:blip r:embed="rId5" cstate="print"/>
          <a:srcRect/>
          <a:stretch>
            <a:fillRect/>
          </a:stretch>
        </p:blipFill>
        <p:spPr bwMode="auto">
          <a:xfrm>
            <a:off x="0" y="0"/>
            <a:ext cx="9145588" cy="6859588"/>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914400" y="2133600"/>
            <a:ext cx="7239000" cy="3562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2778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341B75BB-9EF6-42AD-AD79-55EF1210D24C}" type="datetimeFigureOut">
              <a:rPr lang="en-GB" smtClean="0"/>
              <a:pPr/>
              <a:t>14/03/2018</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ransition>
    <p:fade/>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44" charset="-128"/>
        </a:defRPr>
      </a:lvl2pPr>
      <a:lvl3pPr algn="ctr" rtl="0" eaLnBrk="1" fontAlgn="base" hangingPunct="1">
        <a:spcBef>
          <a:spcPct val="0"/>
        </a:spcBef>
        <a:spcAft>
          <a:spcPct val="0"/>
        </a:spcAft>
        <a:defRPr sz="4400">
          <a:solidFill>
            <a:schemeClr val="tx2"/>
          </a:solidFill>
          <a:latin typeface="Arial" charset="0"/>
          <a:ea typeface="ＭＳ Ｐゴシック" pitchFamily="-44" charset="-128"/>
        </a:defRPr>
      </a:lvl3pPr>
      <a:lvl4pPr algn="ctr" rtl="0" eaLnBrk="1" fontAlgn="base" hangingPunct="1">
        <a:spcBef>
          <a:spcPct val="0"/>
        </a:spcBef>
        <a:spcAft>
          <a:spcPct val="0"/>
        </a:spcAft>
        <a:defRPr sz="4400">
          <a:solidFill>
            <a:schemeClr val="tx2"/>
          </a:solidFill>
          <a:latin typeface="Arial" charset="0"/>
          <a:ea typeface="ＭＳ Ｐゴシック" pitchFamily="-44" charset="-128"/>
        </a:defRPr>
      </a:lvl4pPr>
      <a:lvl5pPr algn="ctr" rtl="0" eaLnBrk="1" fontAlgn="base" hangingPunct="1">
        <a:spcBef>
          <a:spcPct val="0"/>
        </a:spcBef>
        <a:spcAft>
          <a:spcPct val="0"/>
        </a:spcAft>
        <a:defRPr sz="4400">
          <a:solidFill>
            <a:schemeClr val="tx2"/>
          </a:solidFill>
          <a:latin typeface="Arial" charset="0"/>
          <a:ea typeface="ＭＳ Ｐゴシック" pitchFamily="-44"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44"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44"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44"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44" charset="-128"/>
        </a:defRPr>
      </a:lvl9pPr>
    </p:titleStyle>
    <p:bodyStyle>
      <a:lvl1pPr marL="342900" indent="-342900" algn="ctr"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ctr" rtl="0" eaLnBrk="1" fontAlgn="base" hangingPunct="1">
        <a:spcBef>
          <a:spcPct val="20000"/>
        </a:spcBef>
        <a:spcAft>
          <a:spcPct val="0"/>
        </a:spcAft>
        <a:buChar char="–"/>
        <a:defRPr sz="2800">
          <a:solidFill>
            <a:schemeClr val="tx1"/>
          </a:solidFill>
          <a:latin typeface="Franklin Gothic Book" pitchFamily="34" charset="0"/>
          <a:ea typeface="+mn-ea"/>
        </a:defRPr>
      </a:lvl2pPr>
      <a:lvl3pPr marL="1143000" indent="-228600" algn="ctr" rtl="0" eaLnBrk="1" fontAlgn="base" hangingPunct="1">
        <a:spcBef>
          <a:spcPct val="20000"/>
        </a:spcBef>
        <a:spcAft>
          <a:spcPct val="0"/>
        </a:spcAft>
        <a:buChar char="•"/>
        <a:defRPr sz="2400">
          <a:solidFill>
            <a:schemeClr val="tx1"/>
          </a:solidFill>
          <a:latin typeface="Franklin Gothic Book" pitchFamily="34" charset="0"/>
          <a:ea typeface="+mn-ea"/>
        </a:defRPr>
      </a:lvl3pPr>
      <a:lvl4pPr marL="16002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4pPr>
      <a:lvl5pPr marL="20574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5pPr>
      <a:lvl6pPr marL="25146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6pPr>
      <a:lvl7pPr marL="29718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7pPr>
      <a:lvl8pPr marL="34290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8pPr>
      <a:lvl9pPr marL="38862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jp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BIG YOU FOR PP"/>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sp>
        <p:nvSpPr>
          <p:cNvPr id="3" name="Rectangle 2"/>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274357549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562100"/>
            <a:ext cx="8229600" cy="1143000"/>
          </a:xfrm>
        </p:spPr>
        <p:txBody>
          <a:bodyPr/>
          <a:lstStyle/>
          <a:p>
            <a:r>
              <a:rPr lang="en-GB" dirty="0" smtClean="0">
                <a:latin typeface="Franklin Gothic Book" panose="020B0503020102020204" pitchFamily="34" charset="0"/>
              </a:rPr>
              <a:t>Affects on parenting capacity</a:t>
            </a:r>
            <a:r>
              <a:rPr lang="en-GB" dirty="0">
                <a:latin typeface="Franklin Gothic Book" panose="020B0503020102020204" pitchFamily="34" charset="0"/>
              </a:rPr>
              <a:t/>
            </a:r>
            <a:br>
              <a:rPr lang="en-GB" dirty="0">
                <a:latin typeface="Franklin Gothic Book" panose="020B0503020102020204" pitchFamily="34" charset="0"/>
              </a:rPr>
            </a:br>
            <a:endParaRPr lang="en-GB" dirty="0"/>
          </a:p>
        </p:txBody>
      </p:sp>
      <p:sp>
        <p:nvSpPr>
          <p:cNvPr id="3" name="Content Placeholder 2"/>
          <p:cNvSpPr>
            <a:spLocks noGrp="1"/>
          </p:cNvSpPr>
          <p:nvPr>
            <p:ph idx="1"/>
          </p:nvPr>
        </p:nvSpPr>
        <p:spPr>
          <a:xfrm>
            <a:off x="1106860" y="2348880"/>
            <a:ext cx="7239000" cy="2990850"/>
          </a:xfrm>
        </p:spPr>
        <p:txBody>
          <a:bodyPr/>
          <a:lstStyle/>
          <a:p>
            <a:r>
              <a:rPr lang="en-GB" dirty="0" smtClean="0">
                <a:latin typeface="Franklin Gothic Book" panose="020B0503020102020204" pitchFamily="34" charset="0"/>
              </a:rPr>
              <a:t>Unpredictable environment for children</a:t>
            </a:r>
          </a:p>
          <a:p>
            <a:r>
              <a:rPr lang="en-GB" dirty="0" smtClean="0">
                <a:latin typeface="Franklin Gothic Book" panose="020B0503020102020204" pitchFamily="34" charset="0"/>
              </a:rPr>
              <a:t>Lack of emotional warmth</a:t>
            </a:r>
          </a:p>
          <a:p>
            <a:r>
              <a:rPr lang="en-GB" dirty="0" smtClean="0">
                <a:latin typeface="Franklin Gothic Book" panose="020B0503020102020204" pitchFamily="34" charset="0"/>
              </a:rPr>
              <a:t>Respond to fear and anxiety of the parent/carer being abused</a:t>
            </a:r>
          </a:p>
          <a:p>
            <a:r>
              <a:rPr lang="en-GB" dirty="0" smtClean="0">
                <a:latin typeface="Franklin Gothic Book" panose="020B0503020102020204" pitchFamily="34" charset="0"/>
              </a:rPr>
              <a:t>Increased risk of harm</a:t>
            </a:r>
          </a:p>
          <a:p>
            <a:r>
              <a:rPr lang="en-GB" dirty="0" smtClean="0">
                <a:latin typeface="Franklin Gothic Book" panose="020B0503020102020204" pitchFamily="34" charset="0"/>
              </a:rPr>
              <a:t>Can cause a parent to be hostile, withdrawn</a:t>
            </a:r>
          </a:p>
          <a:p>
            <a:endParaRPr lang="en-GB" dirty="0">
              <a:latin typeface="Franklin Gothic Book" panose="020B05030201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356266870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296" y="1988840"/>
            <a:ext cx="4826768" cy="2990850"/>
          </a:xfrm>
        </p:spPr>
        <p:txBody>
          <a:bodyPr/>
          <a:lstStyle/>
          <a:p>
            <a:pPr marL="0" indent="0">
              <a:buNone/>
            </a:pPr>
            <a:r>
              <a:rPr lang="en-GB" dirty="0">
                <a:latin typeface="Franklin Gothic Book" panose="020B0503020102020204" pitchFamily="34" charset="0"/>
              </a:rPr>
              <a:t>“Time and again, it seems that the combination of problems is much more likely to have a detrimental impact on children than a parental disorder which exists in isolation” Cleaver et al (2011)</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0112" y="2747442"/>
            <a:ext cx="3292566" cy="2232248"/>
          </a:xfrm>
          <a:prstGeom prst="rect">
            <a:avLst/>
          </a:prstGeom>
        </p:spPr>
      </p:pic>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86237601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sp>
        <p:nvSpPr>
          <p:cNvPr id="4" name="Rectangle 3"/>
          <p:cNvSpPr txBox="1">
            <a:spLocks noChangeArrowheads="1"/>
          </p:cNvSpPr>
          <p:nvPr/>
        </p:nvSpPr>
        <p:spPr bwMode="auto">
          <a:xfrm>
            <a:off x="1600554" y="1770787"/>
            <a:ext cx="723005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ctr"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ctr" rtl="0" eaLnBrk="1" fontAlgn="base" hangingPunct="1">
              <a:spcBef>
                <a:spcPct val="20000"/>
              </a:spcBef>
              <a:spcAft>
                <a:spcPct val="0"/>
              </a:spcAft>
              <a:buChar char="–"/>
              <a:defRPr sz="2800">
                <a:solidFill>
                  <a:schemeClr val="tx1"/>
                </a:solidFill>
                <a:latin typeface="Franklin Gothic Book" pitchFamily="34" charset="0"/>
                <a:ea typeface="+mn-ea"/>
              </a:defRPr>
            </a:lvl2pPr>
            <a:lvl3pPr marL="1143000" indent="-228600" algn="ctr" rtl="0" eaLnBrk="1" fontAlgn="base" hangingPunct="1">
              <a:spcBef>
                <a:spcPct val="20000"/>
              </a:spcBef>
              <a:spcAft>
                <a:spcPct val="0"/>
              </a:spcAft>
              <a:buChar char="•"/>
              <a:defRPr sz="2400">
                <a:solidFill>
                  <a:schemeClr val="tx1"/>
                </a:solidFill>
                <a:latin typeface="Franklin Gothic Book" pitchFamily="34" charset="0"/>
                <a:ea typeface="+mn-ea"/>
              </a:defRPr>
            </a:lvl3pPr>
            <a:lvl4pPr marL="16002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4pPr>
            <a:lvl5pPr marL="20574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5pPr>
            <a:lvl6pPr marL="25146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6pPr>
            <a:lvl7pPr marL="29718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7pPr>
            <a:lvl8pPr marL="34290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8pPr>
            <a:lvl9pPr marL="3886200" indent="-228600" algn="ctr" rtl="0" eaLnBrk="1" fontAlgn="base" hangingPunct="1">
              <a:spcBef>
                <a:spcPct val="20000"/>
              </a:spcBef>
              <a:spcAft>
                <a:spcPct val="0"/>
              </a:spcAft>
              <a:buChar char="»"/>
              <a:defRPr sz="2000">
                <a:solidFill>
                  <a:schemeClr val="tx1"/>
                </a:solidFill>
                <a:latin typeface="Franklin Gothic Book" pitchFamily="34" charset="0"/>
                <a:ea typeface="+mn-ea"/>
              </a:defRPr>
            </a:lvl9pPr>
          </a:lstStyle>
          <a:p>
            <a:pPr>
              <a:lnSpc>
                <a:spcPct val="90000"/>
              </a:lnSpc>
            </a:pPr>
            <a:r>
              <a:rPr lang="en-GB" altLang="en-US" sz="2400" kern="0" dirty="0">
                <a:latin typeface="Franklin Gothic Book" panose="020B0503020102020204" pitchFamily="34" charset="0"/>
              </a:rPr>
              <a:t>The majority of children witness the violence that is occurring, and in 90% of cases they are in the same or next room (Hughes, 1992).  </a:t>
            </a:r>
          </a:p>
          <a:p>
            <a:pPr>
              <a:lnSpc>
                <a:spcPct val="90000"/>
              </a:lnSpc>
            </a:pPr>
            <a:r>
              <a:rPr lang="en-GB" altLang="en-US" sz="2400" kern="0" dirty="0">
                <a:latin typeface="Franklin Gothic Book" panose="020B0503020102020204" pitchFamily="34" charset="0"/>
              </a:rPr>
              <a:t>Witness DA </a:t>
            </a:r>
          </a:p>
          <a:p>
            <a:pPr lvl="1">
              <a:lnSpc>
                <a:spcPct val="90000"/>
              </a:lnSpc>
            </a:pPr>
            <a:r>
              <a:rPr lang="en-GB" altLang="en-US" sz="2400" kern="0" dirty="0"/>
              <a:t>Caught in the middle</a:t>
            </a:r>
          </a:p>
          <a:p>
            <a:pPr lvl="1">
              <a:lnSpc>
                <a:spcPct val="90000"/>
              </a:lnSpc>
            </a:pPr>
            <a:r>
              <a:rPr lang="en-GB" altLang="en-US" sz="2400" kern="0" dirty="0"/>
              <a:t>Hear the abuse</a:t>
            </a:r>
          </a:p>
          <a:p>
            <a:pPr lvl="1">
              <a:lnSpc>
                <a:spcPct val="90000"/>
              </a:lnSpc>
            </a:pPr>
            <a:r>
              <a:rPr lang="en-GB" altLang="en-US" sz="2400" kern="0" dirty="0"/>
              <a:t>Physical injuries</a:t>
            </a:r>
          </a:p>
          <a:p>
            <a:pPr lvl="1">
              <a:lnSpc>
                <a:spcPct val="90000"/>
              </a:lnSpc>
            </a:pPr>
            <a:r>
              <a:rPr lang="en-GB" altLang="en-US" sz="2400" kern="0" dirty="0"/>
              <a:t>Not allowed to play</a:t>
            </a:r>
          </a:p>
          <a:p>
            <a:pPr lvl="1">
              <a:lnSpc>
                <a:spcPct val="90000"/>
              </a:lnSpc>
            </a:pPr>
            <a:r>
              <a:rPr lang="en-GB" altLang="en-US" sz="2400" kern="0" dirty="0"/>
              <a:t>Forced to witness</a:t>
            </a:r>
          </a:p>
          <a:p>
            <a:pPr>
              <a:lnSpc>
                <a:spcPct val="90000"/>
              </a:lnSpc>
            </a:pPr>
            <a:r>
              <a:rPr lang="en-GB" altLang="en-US" sz="2400" kern="0" dirty="0">
                <a:latin typeface="Franklin Gothic Book" panose="020B0503020102020204" pitchFamily="34" charset="0"/>
              </a:rPr>
              <a:t>Children can experience both short and long term cognitive, behavioural and emotional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7" name="Picture 4" descr="hurtsmeto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1296" y="2924944"/>
            <a:ext cx="2558516" cy="191868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67497436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sp>
        <p:nvSpPr>
          <p:cNvPr id="2" name="Title 1"/>
          <p:cNvSpPr>
            <a:spLocks noGrp="1"/>
          </p:cNvSpPr>
          <p:nvPr>
            <p:ph type="title"/>
          </p:nvPr>
        </p:nvSpPr>
        <p:spPr>
          <a:xfrm>
            <a:off x="446856" y="1249832"/>
            <a:ext cx="8229600" cy="1143000"/>
          </a:xfrm>
        </p:spPr>
        <p:txBody>
          <a:bodyPr/>
          <a:lstStyle/>
          <a:p>
            <a:r>
              <a:rPr lang="en-GB" dirty="0" smtClean="0"/>
              <a:t>Best Practice</a:t>
            </a:r>
            <a:endParaRPr lang="en-GB" dirty="0"/>
          </a:p>
        </p:txBody>
      </p:sp>
      <p:sp>
        <p:nvSpPr>
          <p:cNvPr id="5" name="Content Placeholder 4"/>
          <p:cNvSpPr>
            <a:spLocks noGrp="1"/>
          </p:cNvSpPr>
          <p:nvPr>
            <p:ph idx="1"/>
          </p:nvPr>
        </p:nvSpPr>
        <p:spPr>
          <a:xfrm>
            <a:off x="942156" y="2291742"/>
            <a:ext cx="7239000" cy="3562350"/>
          </a:xfrm>
        </p:spPr>
        <p:txBody>
          <a:bodyPr/>
          <a:lstStyle/>
          <a:p>
            <a:r>
              <a:rPr lang="en-GB" dirty="0" smtClean="0">
                <a:latin typeface="Franklin Gothic Book" panose="020B0503020102020204" pitchFamily="34" charset="0"/>
              </a:rPr>
              <a:t>Working with the family</a:t>
            </a:r>
          </a:p>
          <a:p>
            <a:r>
              <a:rPr lang="en-GB" dirty="0" smtClean="0">
                <a:latin typeface="Franklin Gothic Book" panose="020B0503020102020204" pitchFamily="34" charset="0"/>
              </a:rPr>
              <a:t>Working in partnership with specialist providers</a:t>
            </a:r>
          </a:p>
          <a:p>
            <a:r>
              <a:rPr lang="en-GB" dirty="0" smtClean="0">
                <a:latin typeface="Franklin Gothic Book" panose="020B0503020102020204" pitchFamily="34" charset="0"/>
              </a:rPr>
              <a:t>Understanding risk in context</a:t>
            </a:r>
          </a:p>
          <a:p>
            <a:r>
              <a:rPr lang="en-GB" dirty="0" smtClean="0">
                <a:latin typeface="Franklin Gothic Book" panose="020B0503020102020204" pitchFamily="34" charset="0"/>
              </a:rPr>
              <a:t>Sharing whole family assessments</a:t>
            </a:r>
          </a:p>
          <a:p>
            <a:r>
              <a:rPr lang="en-GB" dirty="0" smtClean="0">
                <a:latin typeface="Franklin Gothic Book" panose="020B0503020102020204" pitchFamily="34" charset="0"/>
              </a:rPr>
              <a:t>Engaging the whole family </a:t>
            </a:r>
          </a:p>
          <a:p>
            <a:endParaRPr lang="en-GB" dirty="0">
              <a:latin typeface="Franklin Gothic Book" panose="020B0503020102020204" pitchFamily="34" charset="0"/>
            </a:endParaRPr>
          </a:p>
        </p:txBody>
      </p:sp>
      <p:sp>
        <p:nvSpPr>
          <p:cNvPr id="7" name="Rectangle 6"/>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54387216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sp>
        <p:nvSpPr>
          <p:cNvPr id="7" name="Title 6"/>
          <p:cNvSpPr>
            <a:spLocks noGrp="1"/>
          </p:cNvSpPr>
          <p:nvPr>
            <p:ph type="title"/>
          </p:nvPr>
        </p:nvSpPr>
        <p:spPr>
          <a:xfrm>
            <a:off x="446856" y="1383953"/>
            <a:ext cx="8229600" cy="1143000"/>
          </a:xfrm>
        </p:spPr>
        <p:txBody>
          <a:bodyPr/>
          <a:lstStyle/>
          <a:p>
            <a:r>
              <a:rPr lang="en-GB" dirty="0" smtClean="0"/>
              <a:t>Adolescent to Parent Abuse</a:t>
            </a:r>
            <a:endParaRPr lang="en-GB" dirty="0"/>
          </a:p>
        </p:txBody>
      </p:sp>
      <p:sp>
        <p:nvSpPr>
          <p:cNvPr id="8" name="Content Placeholder 7"/>
          <p:cNvSpPr>
            <a:spLocks noGrp="1"/>
          </p:cNvSpPr>
          <p:nvPr>
            <p:ph idx="1"/>
          </p:nvPr>
        </p:nvSpPr>
        <p:spPr>
          <a:xfrm>
            <a:off x="914400" y="2133600"/>
            <a:ext cx="7239000" cy="4724400"/>
          </a:xfrm>
        </p:spPr>
        <p:txBody>
          <a:bodyPr/>
          <a:lstStyle/>
          <a:p>
            <a:pPr marL="0" indent="0">
              <a:buNone/>
            </a:pPr>
            <a:r>
              <a:rPr lang="en-GB" dirty="0" smtClean="0">
                <a:latin typeface="Franklin Gothic Book" panose="020B0503020102020204" pitchFamily="34" charset="0"/>
              </a:rPr>
              <a:t>How does this fit with ‘domestic abuse’</a:t>
            </a:r>
          </a:p>
          <a:p>
            <a:endParaRPr lang="en-GB" dirty="0" smtClean="0"/>
          </a:p>
          <a:p>
            <a:pPr marL="0" indent="0">
              <a:buNone/>
            </a:pPr>
            <a:r>
              <a:rPr lang="en-GB" dirty="0" smtClean="0"/>
              <a:t>‘‘</a:t>
            </a:r>
            <a:r>
              <a:rPr lang="en-GB" dirty="0">
                <a:latin typeface="Franklin Gothic Book" panose="020B0503020102020204" pitchFamily="34" charset="0"/>
              </a:rPr>
              <a:t>any act of a child that is intended to cause physical, psychological or financial damage in order to gain control over a parent</a:t>
            </a:r>
            <a:r>
              <a:rPr lang="en-GB" dirty="0" smtClean="0">
                <a:latin typeface="Franklin Gothic Book" panose="020B0503020102020204" pitchFamily="34" charset="0"/>
              </a:rPr>
              <a:t>’’ </a:t>
            </a:r>
            <a:r>
              <a:rPr lang="en-GB" sz="2000" dirty="0" smtClean="0">
                <a:latin typeface="Franklin Gothic Book" panose="020B0503020102020204" pitchFamily="34" charset="0"/>
              </a:rPr>
              <a:t>Cottrell 2004</a:t>
            </a:r>
          </a:p>
          <a:p>
            <a:endParaRPr lang="en-GB" dirty="0" smtClean="0">
              <a:latin typeface="Franklin Gothic Book" panose="020B0503020102020204" pitchFamily="34" charset="0"/>
            </a:endParaRPr>
          </a:p>
          <a:p>
            <a:endParaRPr lang="en-GB" dirty="0" smtClean="0">
              <a:latin typeface="Franklin Gothic Book" panose="020B0503020102020204" pitchFamily="34" charset="0"/>
            </a:endParaRPr>
          </a:p>
          <a:p>
            <a:endParaRPr lang="en-GB" dirty="0" smtClean="0">
              <a:latin typeface="Franklin Gothic Book" panose="020B0503020102020204" pitchFamily="34" charset="0"/>
            </a:endParaRPr>
          </a:p>
          <a:p>
            <a:endParaRPr lang="en-GB" dirty="0">
              <a:latin typeface="Franklin Gothic Book" panose="020B0503020102020204" pitchFamily="34" charset="0"/>
            </a:endParaRPr>
          </a:p>
        </p:txBody>
      </p:sp>
      <p:sp>
        <p:nvSpPr>
          <p:cNvPr id="9" name="Rectangle 8"/>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30137370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sp>
        <p:nvSpPr>
          <p:cNvPr id="7" name="Title 6"/>
          <p:cNvSpPr>
            <a:spLocks noGrp="1"/>
          </p:cNvSpPr>
          <p:nvPr>
            <p:ph type="title"/>
          </p:nvPr>
        </p:nvSpPr>
        <p:spPr>
          <a:xfrm>
            <a:off x="446856" y="1383953"/>
            <a:ext cx="8229600" cy="1143000"/>
          </a:xfrm>
        </p:spPr>
        <p:txBody>
          <a:bodyPr/>
          <a:lstStyle/>
          <a:p>
            <a:r>
              <a:rPr lang="en-GB" dirty="0" smtClean="0"/>
              <a:t>Adolescent to Parent Abuse</a:t>
            </a:r>
            <a:endParaRPr lang="en-GB" dirty="0"/>
          </a:p>
        </p:txBody>
      </p:sp>
      <p:sp>
        <p:nvSpPr>
          <p:cNvPr id="8" name="Content Placeholder 7"/>
          <p:cNvSpPr>
            <a:spLocks noGrp="1"/>
          </p:cNvSpPr>
          <p:nvPr>
            <p:ph idx="1"/>
          </p:nvPr>
        </p:nvSpPr>
        <p:spPr>
          <a:xfrm>
            <a:off x="942156" y="2526953"/>
            <a:ext cx="7239000" cy="2173956"/>
          </a:xfrm>
        </p:spPr>
        <p:txBody>
          <a:bodyPr/>
          <a:lstStyle/>
          <a:p>
            <a:pPr marL="0" indent="0">
              <a:buNone/>
            </a:pPr>
            <a:r>
              <a:rPr lang="en-GB" dirty="0" smtClean="0"/>
              <a:t>‘‘</a:t>
            </a:r>
            <a:r>
              <a:rPr lang="en-GB" dirty="0">
                <a:latin typeface="Franklin Gothic Book" panose="020B0503020102020204" pitchFamily="34" charset="0"/>
              </a:rPr>
              <a:t>a pattern of </a:t>
            </a:r>
            <a:r>
              <a:rPr lang="en-GB" dirty="0" smtClean="0">
                <a:latin typeface="Franklin Gothic Book" panose="020B0503020102020204" pitchFamily="34" charset="0"/>
              </a:rPr>
              <a:t>behaviour </a:t>
            </a:r>
            <a:r>
              <a:rPr lang="en-GB" dirty="0">
                <a:latin typeface="Franklin Gothic Book" panose="020B0503020102020204" pitchFamily="34" charset="0"/>
              </a:rPr>
              <a:t>that uses verbal, financial, physical or emotional means to practice power and exert control over a </a:t>
            </a:r>
            <a:r>
              <a:rPr lang="en-GB" dirty="0" smtClean="0">
                <a:latin typeface="Franklin Gothic Book" panose="020B0503020102020204" pitchFamily="34" charset="0"/>
              </a:rPr>
              <a:t>parent’’ </a:t>
            </a:r>
            <a:r>
              <a:rPr lang="en-GB" sz="2000" dirty="0" smtClean="0">
                <a:latin typeface="Franklin Gothic Book" panose="020B0503020102020204" pitchFamily="34" charset="0"/>
              </a:rPr>
              <a:t>Holt 2013</a:t>
            </a:r>
          </a:p>
          <a:p>
            <a:endParaRPr lang="en-GB" dirty="0" smtClean="0">
              <a:latin typeface="Franklin Gothic Book" panose="020B0503020102020204" pitchFamily="34" charset="0"/>
            </a:endParaRPr>
          </a:p>
          <a:p>
            <a:endParaRPr lang="en-GB" dirty="0" smtClean="0">
              <a:latin typeface="Franklin Gothic Book" panose="020B0503020102020204" pitchFamily="34" charset="0"/>
            </a:endParaRPr>
          </a:p>
          <a:p>
            <a:pPr marL="0" indent="0">
              <a:buNone/>
            </a:pPr>
            <a:endParaRPr lang="en-GB" dirty="0" smtClean="0">
              <a:latin typeface="Franklin Gothic Book" panose="020B0503020102020204" pitchFamily="34" charset="0"/>
            </a:endParaRPr>
          </a:p>
          <a:p>
            <a:endParaRPr lang="en-GB" dirty="0">
              <a:latin typeface="Franklin Gothic Book" panose="020B05030201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4941168"/>
            <a:ext cx="3028950" cy="1514475"/>
          </a:xfrm>
          <a:prstGeom prst="rect">
            <a:avLst/>
          </a:prstGeom>
        </p:spPr>
      </p:pic>
      <p:sp>
        <p:nvSpPr>
          <p:cNvPr id="9" name="Rectangle 8"/>
          <p:cNvSpPr/>
          <p:nvPr/>
        </p:nvSpPr>
        <p:spPr>
          <a:xfrm rot="10800000" flipH="1" flipV="1">
            <a:off x="3891832" y="6224810"/>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347843527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sp>
        <p:nvSpPr>
          <p:cNvPr id="7" name="Title 6"/>
          <p:cNvSpPr>
            <a:spLocks noGrp="1"/>
          </p:cNvSpPr>
          <p:nvPr>
            <p:ph type="title"/>
          </p:nvPr>
        </p:nvSpPr>
        <p:spPr>
          <a:xfrm>
            <a:off x="446856" y="1383953"/>
            <a:ext cx="8229600" cy="1143000"/>
          </a:xfrm>
        </p:spPr>
        <p:txBody>
          <a:bodyPr/>
          <a:lstStyle/>
          <a:p>
            <a:r>
              <a:rPr lang="en-GB" dirty="0" smtClean="0"/>
              <a:t>Adolescent to Parent Abuse</a:t>
            </a:r>
            <a:endParaRPr lang="en-GB" dirty="0"/>
          </a:p>
        </p:txBody>
      </p:sp>
      <p:sp>
        <p:nvSpPr>
          <p:cNvPr id="8" name="Content Placeholder 7"/>
          <p:cNvSpPr>
            <a:spLocks noGrp="1"/>
          </p:cNvSpPr>
          <p:nvPr>
            <p:ph idx="1"/>
          </p:nvPr>
        </p:nvSpPr>
        <p:spPr>
          <a:xfrm>
            <a:off x="861356" y="2183942"/>
            <a:ext cx="7239000" cy="686022"/>
          </a:xfrm>
        </p:spPr>
        <p:txBody>
          <a:bodyPr/>
          <a:lstStyle/>
          <a:p>
            <a:pPr marL="0" indent="0">
              <a:buNone/>
            </a:pPr>
            <a:r>
              <a:rPr lang="en-GB" dirty="0" smtClean="0">
                <a:latin typeface="Franklin Gothic Book" panose="020B0503020102020204" pitchFamily="34" charset="0"/>
              </a:rPr>
              <a:t>Considerations</a:t>
            </a:r>
          </a:p>
          <a:p>
            <a:r>
              <a:rPr lang="en-GB" dirty="0" smtClean="0">
                <a:latin typeface="Franklin Gothic Book" panose="020B0503020102020204" pitchFamily="34" charset="0"/>
              </a:rPr>
              <a:t>Parents (victims) have legal responsibility</a:t>
            </a:r>
          </a:p>
          <a:p>
            <a:r>
              <a:rPr lang="en-GB" dirty="0" smtClean="0">
                <a:latin typeface="Franklin Gothic Book" panose="020B0503020102020204" pitchFamily="34" charset="0"/>
              </a:rPr>
              <a:t>Who leaves when it gets too bad?</a:t>
            </a:r>
          </a:p>
          <a:p>
            <a:r>
              <a:rPr lang="en-GB" dirty="0" smtClean="0">
                <a:latin typeface="Franklin Gothic Book" panose="020B0503020102020204" pitchFamily="34" charset="0"/>
              </a:rPr>
              <a:t>What threats are used to stop reporting?</a:t>
            </a:r>
          </a:p>
          <a:p>
            <a:r>
              <a:rPr lang="en-GB" dirty="0" smtClean="0">
                <a:latin typeface="Franklin Gothic Book" panose="020B0503020102020204" pitchFamily="34" charset="0"/>
              </a:rPr>
              <a:t>Social resistance – who will believe it</a:t>
            </a:r>
          </a:p>
          <a:p>
            <a:endParaRPr lang="en-GB" dirty="0" smtClean="0">
              <a:latin typeface="Franklin Gothic Book" panose="020B0503020102020204" pitchFamily="34" charset="0"/>
            </a:endParaRPr>
          </a:p>
          <a:p>
            <a:endParaRPr lang="en-GB" dirty="0">
              <a:latin typeface="Franklin Gothic Book" panose="020B0503020102020204" pitchFamily="34" charset="0"/>
            </a:endParaRPr>
          </a:p>
        </p:txBody>
      </p:sp>
      <p:sp>
        <p:nvSpPr>
          <p:cNvPr id="9" name="Rectangle 8"/>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396519031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sp>
        <p:nvSpPr>
          <p:cNvPr id="2" name="Title 1"/>
          <p:cNvSpPr>
            <a:spLocks noGrp="1"/>
          </p:cNvSpPr>
          <p:nvPr>
            <p:ph type="title"/>
          </p:nvPr>
        </p:nvSpPr>
        <p:spPr>
          <a:xfrm>
            <a:off x="611560" y="1383953"/>
            <a:ext cx="8229600" cy="1143000"/>
          </a:xfrm>
        </p:spPr>
        <p:txBody>
          <a:bodyPr/>
          <a:lstStyle/>
          <a:p>
            <a:r>
              <a:rPr lang="en-GB" dirty="0"/>
              <a:t>Adolescent to Parent Abuse</a:t>
            </a:r>
          </a:p>
        </p:txBody>
      </p:sp>
      <p:sp>
        <p:nvSpPr>
          <p:cNvPr id="3" name="Content Placeholder 2"/>
          <p:cNvSpPr>
            <a:spLocks noGrp="1"/>
          </p:cNvSpPr>
          <p:nvPr>
            <p:ph idx="1"/>
          </p:nvPr>
        </p:nvSpPr>
        <p:spPr>
          <a:xfrm>
            <a:off x="35884" y="2851574"/>
            <a:ext cx="4752528" cy="2966829"/>
          </a:xfrm>
        </p:spPr>
        <p:txBody>
          <a:bodyPr/>
          <a:lstStyle/>
          <a:p>
            <a:pPr marL="0" indent="0">
              <a:buNone/>
            </a:pPr>
            <a:r>
              <a:rPr lang="en-GB" dirty="0" smtClean="0">
                <a:latin typeface="Franklin Gothic Book" panose="020B0503020102020204" pitchFamily="34" charset="0"/>
              </a:rPr>
              <a:t>Ways forward</a:t>
            </a:r>
          </a:p>
          <a:p>
            <a:r>
              <a:rPr lang="en-GB" dirty="0" smtClean="0">
                <a:latin typeface="Franklin Gothic Book" panose="020B0503020102020204" pitchFamily="34" charset="0"/>
              </a:rPr>
              <a:t>ACE’s</a:t>
            </a:r>
          </a:p>
          <a:p>
            <a:r>
              <a:rPr lang="en-GB" dirty="0" smtClean="0">
                <a:latin typeface="Franklin Gothic Book" panose="020B0503020102020204" pitchFamily="34" charset="0"/>
              </a:rPr>
              <a:t>Who’s in Charge</a:t>
            </a:r>
          </a:p>
          <a:p>
            <a:r>
              <a:rPr lang="en-GB" dirty="0" smtClean="0">
                <a:latin typeface="Franklin Gothic Book" panose="020B0503020102020204" pitchFamily="34" charset="0"/>
              </a:rPr>
              <a:t>Recovery Tool kit</a:t>
            </a:r>
          </a:p>
          <a:p>
            <a:r>
              <a:rPr lang="en-GB" dirty="0" smtClean="0">
                <a:latin typeface="Franklin Gothic Book" panose="020B0503020102020204" pitchFamily="34" charset="0"/>
              </a:rPr>
              <a:t>Step Up</a:t>
            </a:r>
          </a:p>
          <a:p>
            <a:pPr marL="0" indent="0">
              <a:buNone/>
            </a:pPr>
            <a:endParaRPr lang="en-GB" dirty="0" smtClean="0">
              <a:latin typeface="Franklin Gothic Book" panose="020B0503020102020204" pitchFamily="34" charset="0"/>
            </a:endParaRPr>
          </a:p>
          <a:p>
            <a:endParaRPr lang="en-GB" dirty="0">
              <a:latin typeface="Franklin Gothic Book" panose="020B05030201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6370" y="2185153"/>
            <a:ext cx="4373361" cy="4672848"/>
          </a:xfrm>
          <a:prstGeom prst="rect">
            <a:avLst/>
          </a:prstGeom>
        </p:spPr>
      </p:pic>
      <p:sp>
        <p:nvSpPr>
          <p:cNvPr id="7" name="Rectangle 6"/>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34040263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sp>
        <p:nvSpPr>
          <p:cNvPr id="2" name="Title 1"/>
          <p:cNvSpPr>
            <a:spLocks noGrp="1"/>
          </p:cNvSpPr>
          <p:nvPr>
            <p:ph type="title"/>
          </p:nvPr>
        </p:nvSpPr>
        <p:spPr>
          <a:xfrm>
            <a:off x="446856" y="1383953"/>
            <a:ext cx="8229600" cy="1143000"/>
          </a:xfrm>
        </p:spPr>
        <p:txBody>
          <a:bodyPr/>
          <a:lstStyle/>
          <a:p>
            <a:r>
              <a:rPr lang="en-GB" dirty="0" smtClean="0"/>
              <a:t>Elder Abuse </a:t>
            </a:r>
            <a:endParaRPr lang="en-GB" dirty="0"/>
          </a:p>
        </p:txBody>
      </p:sp>
      <p:sp>
        <p:nvSpPr>
          <p:cNvPr id="3" name="Content Placeholder 2"/>
          <p:cNvSpPr>
            <a:spLocks noGrp="1"/>
          </p:cNvSpPr>
          <p:nvPr>
            <p:ph idx="1"/>
          </p:nvPr>
        </p:nvSpPr>
        <p:spPr>
          <a:xfrm>
            <a:off x="611560" y="2157621"/>
            <a:ext cx="7776864" cy="4007683"/>
          </a:xfrm>
        </p:spPr>
        <p:txBody>
          <a:bodyPr/>
          <a:lstStyle/>
          <a:p>
            <a:pPr marL="0" indent="0">
              <a:buNone/>
            </a:pPr>
            <a:r>
              <a:rPr lang="en-GB" dirty="0" smtClean="0">
                <a:latin typeface="Franklin Gothic Book" panose="020B0503020102020204" pitchFamily="34" charset="0"/>
              </a:rPr>
              <a:t>“It </a:t>
            </a:r>
            <a:r>
              <a:rPr lang="en-GB" dirty="0">
                <a:latin typeface="Franklin Gothic Book" panose="020B0503020102020204" pitchFamily="34" charset="0"/>
              </a:rPr>
              <a:t>is important to recognise the reality of elder domestic abuse and respond accordingly. The issue is about the actions of the perpetrator, not the characteristics of the victim. This means that responses should not be medical or social based, but should be focused on the criminal nature of the </a:t>
            </a:r>
            <a:r>
              <a:rPr lang="en-GB" dirty="0" smtClean="0">
                <a:latin typeface="Franklin Gothic Book" panose="020B0503020102020204" pitchFamily="34" charset="0"/>
              </a:rPr>
              <a:t>acts”</a:t>
            </a:r>
            <a:endParaRPr lang="en-GB" dirty="0">
              <a:latin typeface="Franklin Gothic Book" panose="020B0503020102020204" pitchFamily="34" charset="0"/>
            </a:endParaRPr>
          </a:p>
        </p:txBody>
      </p:sp>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63660954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sp>
        <p:nvSpPr>
          <p:cNvPr id="2" name="Title 1"/>
          <p:cNvSpPr>
            <a:spLocks noGrp="1"/>
          </p:cNvSpPr>
          <p:nvPr>
            <p:ph type="title"/>
          </p:nvPr>
        </p:nvSpPr>
        <p:spPr>
          <a:xfrm>
            <a:off x="446856" y="1383953"/>
            <a:ext cx="8229600" cy="1143000"/>
          </a:xfrm>
        </p:spPr>
        <p:txBody>
          <a:bodyPr/>
          <a:lstStyle/>
          <a:p>
            <a:r>
              <a:rPr lang="en-GB" dirty="0" smtClean="0"/>
              <a:t>Elder Abuse </a:t>
            </a:r>
            <a:endParaRPr lang="en-GB" dirty="0"/>
          </a:p>
        </p:txBody>
      </p:sp>
      <p:sp>
        <p:nvSpPr>
          <p:cNvPr id="3" name="Content Placeholder 2"/>
          <p:cNvSpPr>
            <a:spLocks noGrp="1"/>
          </p:cNvSpPr>
          <p:nvPr>
            <p:ph idx="1"/>
          </p:nvPr>
        </p:nvSpPr>
        <p:spPr>
          <a:xfrm>
            <a:off x="611560" y="2157621"/>
            <a:ext cx="7776864" cy="4007683"/>
          </a:xfrm>
        </p:spPr>
        <p:txBody>
          <a:bodyPr/>
          <a:lstStyle/>
          <a:p>
            <a:r>
              <a:rPr lang="en-GB" dirty="0" smtClean="0">
                <a:latin typeface="Franklin Gothic Book" panose="020B0503020102020204" pitchFamily="34" charset="0"/>
              </a:rPr>
              <a:t>Sexual – can be committed against an incapacitated person who is not competent to give informed consent</a:t>
            </a:r>
          </a:p>
          <a:p>
            <a:r>
              <a:rPr lang="en-GB" dirty="0" smtClean="0">
                <a:latin typeface="Franklin Gothic Book" panose="020B0503020102020204" pitchFamily="34" charset="0"/>
              </a:rPr>
              <a:t>Emotional – such as threatening to place in care home, isolation from family</a:t>
            </a:r>
          </a:p>
          <a:p>
            <a:r>
              <a:rPr lang="en-GB" dirty="0" smtClean="0">
                <a:latin typeface="Franklin Gothic Book" panose="020B0503020102020204" pitchFamily="34" charset="0"/>
              </a:rPr>
              <a:t>Depriving access to information</a:t>
            </a:r>
          </a:p>
          <a:p>
            <a:r>
              <a:rPr lang="en-GB" dirty="0" smtClean="0">
                <a:latin typeface="Franklin Gothic Book" panose="020B0503020102020204" pitchFamily="34" charset="0"/>
              </a:rPr>
              <a:t>Power of Attorney </a:t>
            </a:r>
          </a:p>
          <a:p>
            <a:endParaRPr lang="en-GB" dirty="0">
              <a:latin typeface="Franklin Gothic Book" panose="020B0503020102020204" pitchFamily="34" charset="0"/>
            </a:endParaRPr>
          </a:p>
        </p:txBody>
      </p:sp>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85513803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66875"/>
            <a:ext cx="7772400" cy="1470025"/>
          </a:xfrm>
        </p:spPr>
        <p:txBody>
          <a:bodyPr/>
          <a:lstStyle/>
          <a:p>
            <a:r>
              <a:rPr lang="en-GB" dirty="0" smtClean="0"/>
              <a:t>Domestic Abuse and a whole family approach</a:t>
            </a:r>
            <a:endParaRPr lang="en-GB" dirty="0"/>
          </a:p>
        </p:txBody>
      </p:sp>
      <p:sp>
        <p:nvSpPr>
          <p:cNvPr id="4" name="Subtitle 3"/>
          <p:cNvSpPr>
            <a:spLocks noGrp="1"/>
          </p:cNvSpPr>
          <p:nvPr>
            <p:ph type="subTitle" idx="1"/>
          </p:nvPr>
        </p:nvSpPr>
        <p:spPr>
          <a:xfrm>
            <a:off x="1525858" y="3861048"/>
            <a:ext cx="6400800" cy="2346329"/>
          </a:xfrm>
        </p:spPr>
        <p:txBody>
          <a:bodyPr/>
          <a:lstStyle/>
          <a:p>
            <a:endParaRPr lang="en-GB" dirty="0" smtClean="0">
              <a:solidFill>
                <a:schemeClr val="tx1"/>
              </a:solidFill>
            </a:endParaRPr>
          </a:p>
          <a:p>
            <a:endParaRPr lang="en-GB" dirty="0" smtClean="0">
              <a:solidFill>
                <a:schemeClr val="tx1"/>
              </a:solidFill>
            </a:endParaRPr>
          </a:p>
          <a:p>
            <a:r>
              <a:rPr lang="en-GB" dirty="0" smtClean="0">
                <a:solidFill>
                  <a:schemeClr val="tx1"/>
                </a:solidFill>
              </a:rPr>
              <a:t>0800 032 5204</a:t>
            </a:r>
            <a:endParaRPr lang="en-GB" dirty="0">
              <a:solidFill>
                <a:schemeClr val="tx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4757801"/>
            <a:ext cx="2692692" cy="184236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96895" y="1412776"/>
            <a:ext cx="3057143" cy="1038095"/>
          </a:xfrm>
          <a:prstGeom prst="rect">
            <a:avLst/>
          </a:prstGeom>
        </p:spPr>
      </p:pic>
      <p:sp>
        <p:nvSpPr>
          <p:cNvPr id="7" name="Rectangle 6"/>
          <p:cNvSpPr/>
          <p:nvPr/>
        </p:nvSpPr>
        <p:spPr>
          <a:xfrm rot="10800000" flipH="1" flipV="1">
            <a:off x="3720100" y="636916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3118096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31840" y="1586121"/>
            <a:ext cx="5544616" cy="369332"/>
          </a:xfrm>
          <a:prstGeom prst="rect">
            <a:avLst/>
          </a:prstGeom>
          <a:noFill/>
        </p:spPr>
        <p:txBody>
          <a:bodyPr wrap="square" rtlCol="0">
            <a:spAutoFit/>
          </a:bodyPr>
          <a:lstStyle/>
          <a:p>
            <a:r>
              <a:rPr lang="en-GB" dirty="0" smtClean="0">
                <a:solidFill>
                  <a:schemeClr val="tx2"/>
                </a:solidFill>
                <a:latin typeface="+mj-lt"/>
              </a:rPr>
              <a:t> </a:t>
            </a:r>
            <a:endParaRPr lang="en-GB" dirty="0">
              <a:solidFill>
                <a:schemeClr val="tx2"/>
              </a:solidFill>
              <a:latin typeface="+mj-lt"/>
            </a:endParaRPr>
          </a:p>
        </p:txBody>
      </p:sp>
      <p:sp>
        <p:nvSpPr>
          <p:cNvPr id="2" name="Title 1"/>
          <p:cNvSpPr>
            <a:spLocks noGrp="1"/>
          </p:cNvSpPr>
          <p:nvPr>
            <p:ph type="title"/>
          </p:nvPr>
        </p:nvSpPr>
        <p:spPr>
          <a:xfrm>
            <a:off x="446856" y="1383953"/>
            <a:ext cx="8229600" cy="1143000"/>
          </a:xfrm>
        </p:spPr>
        <p:txBody>
          <a:bodyPr/>
          <a:lstStyle/>
          <a:p>
            <a:r>
              <a:rPr lang="en-GB" dirty="0" smtClean="0"/>
              <a:t>Elder Abuse </a:t>
            </a:r>
            <a:endParaRPr lang="en-GB" dirty="0"/>
          </a:p>
        </p:txBody>
      </p:sp>
      <p:sp>
        <p:nvSpPr>
          <p:cNvPr id="3" name="Content Placeholder 2"/>
          <p:cNvSpPr>
            <a:spLocks noGrp="1"/>
          </p:cNvSpPr>
          <p:nvPr>
            <p:ph idx="1"/>
          </p:nvPr>
        </p:nvSpPr>
        <p:spPr>
          <a:xfrm>
            <a:off x="611560" y="2157621"/>
            <a:ext cx="7776864" cy="4007683"/>
          </a:xfrm>
        </p:spPr>
        <p:txBody>
          <a:bodyPr/>
          <a:lstStyle/>
          <a:p>
            <a:r>
              <a:rPr lang="en-GB" dirty="0" smtClean="0">
                <a:latin typeface="Franklin Gothic Book" panose="020B0503020102020204" pitchFamily="34" charset="0"/>
              </a:rPr>
              <a:t>Separate out the deliberate abuse</a:t>
            </a:r>
          </a:p>
          <a:p>
            <a:r>
              <a:rPr lang="en-GB" dirty="0" smtClean="0">
                <a:latin typeface="Franklin Gothic Book" panose="020B0503020102020204" pitchFamily="34" charset="0"/>
              </a:rPr>
              <a:t>Additional issues to consider</a:t>
            </a:r>
          </a:p>
          <a:p>
            <a:r>
              <a:rPr lang="en-GB" dirty="0" smtClean="0">
                <a:latin typeface="Franklin Gothic Book" panose="020B0503020102020204" pitchFamily="34" charset="0"/>
              </a:rPr>
              <a:t>Who lives/has access to the house</a:t>
            </a:r>
          </a:p>
          <a:p>
            <a:r>
              <a:rPr lang="en-GB" dirty="0" smtClean="0">
                <a:latin typeface="Franklin Gothic Book" panose="020B0503020102020204" pitchFamily="34" charset="0"/>
              </a:rPr>
              <a:t>Looks for signs to guide interventions</a:t>
            </a:r>
          </a:p>
          <a:p>
            <a:endParaRPr lang="en-GB" dirty="0">
              <a:latin typeface="Franklin Gothic Book" panose="020B0503020102020204" pitchFamily="34" charset="0"/>
            </a:endParaRPr>
          </a:p>
          <a:p>
            <a:pPr marL="0" indent="0">
              <a:buNone/>
            </a:pPr>
            <a:r>
              <a:rPr lang="en-GB" dirty="0" smtClean="0">
                <a:latin typeface="Franklin Gothic Book" panose="020B0503020102020204" pitchFamily="34" charset="0"/>
              </a:rPr>
              <a:t>Age does not matter, domestic abuse affects all ages </a:t>
            </a:r>
            <a:endParaRPr lang="en-GB" dirty="0">
              <a:latin typeface="Franklin Gothic Book" panose="020B0503020102020204" pitchFamily="34" charset="0"/>
            </a:endParaRPr>
          </a:p>
        </p:txBody>
      </p:sp>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01718540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2463578" y="1412776"/>
            <a:ext cx="4052638" cy="4927638"/>
          </a:xfrm>
          <a:prstGeom prst="rect">
            <a:avLst/>
          </a:prstGeom>
          <a:noFill/>
          <a:ln w="9525">
            <a:noFill/>
            <a:miter lim="800000"/>
            <a:headEnd/>
            <a:tailEnd/>
          </a:ln>
          <a:effectLst/>
        </p:spPr>
      </p:pic>
      <p:sp>
        <p:nvSpPr>
          <p:cNvPr id="3" name="Rectangle 2"/>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628800"/>
            <a:ext cx="6400800" cy="4896544"/>
          </a:xfrm>
        </p:spPr>
        <p:txBody>
          <a:bodyPr/>
          <a:lstStyle/>
          <a:p>
            <a:r>
              <a:rPr lang="en-GB" sz="3600" i="1" dirty="0" smtClean="0">
                <a:solidFill>
                  <a:schemeClr val="tx1"/>
                </a:solidFill>
              </a:rPr>
              <a:t>“We know that communities are often the first to know about abuse, and that they can act as gate openers or gate closers in terms of help seeking.”</a:t>
            </a:r>
            <a:endParaRPr lang="en-GB" sz="3600" dirty="0" smtClean="0">
              <a:solidFill>
                <a:schemeClr val="tx1"/>
              </a:solidFill>
            </a:endParaRPr>
          </a:p>
          <a:p>
            <a:r>
              <a:rPr lang="en-GB" sz="3600" dirty="0" smtClean="0">
                <a:solidFill>
                  <a:schemeClr val="tx1"/>
                </a:solidFill>
              </a:rPr>
              <a:t>(Finding the Costs of Freedom report, 2014)</a:t>
            </a:r>
          </a:p>
          <a:p>
            <a:endParaRPr lang="en-GB" dirty="0"/>
          </a:p>
        </p:txBody>
      </p:sp>
      <p:sp>
        <p:nvSpPr>
          <p:cNvPr id="4" name="Rectangle 3"/>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395536" y="2564904"/>
            <a:ext cx="7344816" cy="3816424"/>
          </a:xfrm>
        </p:spPr>
        <p:txBody>
          <a:bodyPr/>
          <a:lstStyle/>
          <a:p>
            <a:pPr lvl="1" algn="l">
              <a:buFont typeface="Arial" pitchFamily="34" charset="0"/>
              <a:buChar char="•"/>
            </a:pPr>
            <a:r>
              <a:rPr lang="en-GB" dirty="0" smtClean="0">
                <a:solidFill>
                  <a:schemeClr val="tx1"/>
                </a:solidFill>
                <a:latin typeface="Franklin Gothic Book" pitchFamily="34" charset="0"/>
              </a:rPr>
              <a:t>DV Awareness</a:t>
            </a:r>
          </a:p>
          <a:p>
            <a:pPr lvl="1" algn="l">
              <a:buFont typeface="Arial" pitchFamily="34" charset="0"/>
              <a:buChar char="•"/>
            </a:pPr>
            <a:r>
              <a:rPr lang="en-GB" dirty="0" smtClean="0">
                <a:solidFill>
                  <a:schemeClr val="tx1"/>
                </a:solidFill>
              </a:rPr>
              <a:t>Triggering complexities</a:t>
            </a:r>
          </a:p>
          <a:p>
            <a:pPr lvl="1" algn="l">
              <a:buFont typeface="Arial" pitchFamily="34" charset="0"/>
              <a:buChar char="•"/>
            </a:pPr>
            <a:r>
              <a:rPr lang="en-GB" dirty="0" smtClean="0">
                <a:solidFill>
                  <a:schemeClr val="tx1"/>
                </a:solidFill>
              </a:rPr>
              <a:t>Working with parents when the child is the instigator</a:t>
            </a:r>
          </a:p>
          <a:p>
            <a:pPr lvl="1" algn="l">
              <a:buFont typeface="Arial" pitchFamily="34" charset="0"/>
              <a:buChar char="•"/>
            </a:pPr>
            <a:r>
              <a:rPr lang="en-GB" dirty="0" smtClean="0">
                <a:solidFill>
                  <a:schemeClr val="tx1"/>
                </a:solidFill>
              </a:rPr>
              <a:t>Elder Abuse</a:t>
            </a:r>
          </a:p>
          <a:p>
            <a:pPr lvl="1" algn="l">
              <a:buFont typeface="Arial" pitchFamily="34" charset="0"/>
              <a:buChar char="•"/>
            </a:pPr>
            <a:r>
              <a:rPr lang="en-GB" dirty="0" smtClean="0">
                <a:solidFill>
                  <a:schemeClr val="tx1"/>
                </a:solidFill>
              </a:rPr>
              <a:t>You First  </a:t>
            </a:r>
            <a:endParaRPr lang="en-GB" dirty="0" smtClean="0">
              <a:solidFill>
                <a:schemeClr val="tx1"/>
              </a:solidFill>
              <a:latin typeface="Franklin Gothic Book" pitchFamily="34" charset="0"/>
            </a:endParaRPr>
          </a:p>
          <a:p>
            <a:pPr lvl="1" algn="l">
              <a:buFont typeface="Arial" pitchFamily="34" charset="0"/>
              <a:buChar char="•"/>
            </a:pPr>
            <a:endParaRPr lang="en-GB" dirty="0" smtClean="0">
              <a:solidFill>
                <a:schemeClr val="tx1"/>
              </a:solidFill>
              <a:latin typeface="Franklin Gothic Book"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0717" y="1345046"/>
            <a:ext cx="1719635" cy="1719635"/>
          </a:xfrm>
          <a:prstGeom prst="rect">
            <a:avLst/>
          </a:prstGeom>
        </p:spPr>
      </p:pic>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359343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1700808"/>
            <a:ext cx="3960440" cy="2376264"/>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1696" y="3356992"/>
            <a:ext cx="4405922" cy="3300189"/>
          </a:xfrm>
          <a:prstGeom prst="rect">
            <a:avLst/>
          </a:prstGeom>
        </p:spPr>
      </p:pic>
      <p:sp>
        <p:nvSpPr>
          <p:cNvPr id="6" name="Rectangle 5"/>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773027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4774" y="1412776"/>
            <a:ext cx="5978896" cy="4707311"/>
          </a:xfrm>
          <a:prstGeom prst="rect">
            <a:avLst/>
          </a:prstGeom>
        </p:spPr>
      </p:pic>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629245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171" y="1772816"/>
            <a:ext cx="8743829" cy="4896543"/>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sp>
        <p:nvSpPr>
          <p:cNvPr id="5" name="Rectangle 4"/>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098065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2215531"/>
            <a:ext cx="3788599" cy="4628436"/>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4491" y="1821129"/>
            <a:ext cx="3087937" cy="2376264"/>
          </a:xfrm>
          <a:prstGeom prst="rect">
            <a:avLst/>
          </a:prstGeom>
        </p:spPr>
      </p:pic>
      <p:sp>
        <p:nvSpPr>
          <p:cNvPr id="8" name="Rectangle 7"/>
          <p:cNvSpPr/>
          <p:nvPr/>
        </p:nvSpPr>
        <p:spPr bwMode="auto">
          <a:xfrm>
            <a:off x="284491" y="1844824"/>
            <a:ext cx="3113624" cy="79208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pitchFamily="-44" charset="-128"/>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99792" y="4725144"/>
            <a:ext cx="2195736" cy="1454099"/>
          </a:xfrm>
          <a:prstGeom prst="rect">
            <a:avLst/>
          </a:prstGeom>
        </p:spPr>
      </p:pic>
      <p:sp>
        <p:nvSpPr>
          <p:cNvPr id="10" name="Rectangle 9"/>
          <p:cNvSpPr/>
          <p:nvPr/>
        </p:nvSpPr>
        <p:spPr>
          <a:xfrm rot="10800000" flipH="1" flipV="1">
            <a:off x="471452" y="6170097"/>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268495616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296" y="1472901"/>
            <a:ext cx="8643192" cy="5366696"/>
          </a:xfrm>
          <a:prstGeom prst="rect">
            <a:avLst/>
          </a:prstGeom>
        </p:spPr>
      </p:pic>
      <p:sp>
        <p:nvSpPr>
          <p:cNvPr id="5" name="Rectangle 4"/>
          <p:cNvSpPr/>
          <p:nvPr/>
        </p:nvSpPr>
        <p:spPr>
          <a:xfrm rot="10800000" flipH="1" flipV="1">
            <a:off x="6300192" y="6093296"/>
            <a:ext cx="2012316" cy="461665"/>
          </a:xfrm>
          <a:prstGeom prst="rect">
            <a:avLst/>
          </a:prstGeom>
        </p:spPr>
        <p:txBody>
          <a:bodyPr wrap="square">
            <a:spAutoFit/>
          </a:bodyPr>
          <a:lstStyle/>
          <a:p>
            <a:r>
              <a:rPr lang="en-GB" sz="1200" kern="0" dirty="0" smtClean="0"/>
              <a:t>©</a:t>
            </a:r>
            <a:r>
              <a:rPr lang="en-GB" kern="0" dirty="0" smtClean="0"/>
              <a:t> </a:t>
            </a:r>
            <a:r>
              <a:rPr lang="en-GB" sz="1200" kern="0" dirty="0" smtClean="0"/>
              <a:t>The YOU Trust 2018</a:t>
            </a:r>
            <a:endParaRPr lang="en-GB" sz="1200" dirty="0"/>
          </a:p>
        </p:txBody>
      </p:sp>
    </p:spTree>
    <p:extLst>
      <p:ext uri="{BB962C8B-B14F-4D97-AF65-F5344CB8AC3E}">
        <p14:creationId xmlns:p14="http://schemas.microsoft.com/office/powerpoint/2010/main" val="157389138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296" y="332656"/>
            <a:ext cx="1080120" cy="73902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1556792"/>
            <a:ext cx="8280919" cy="5057138"/>
          </a:xfrm>
          <a:prstGeom prst="rect">
            <a:avLst/>
          </a:prstGeom>
        </p:spPr>
      </p:pic>
    </p:spTree>
    <p:extLst>
      <p:ext uri="{BB962C8B-B14F-4D97-AF65-F5344CB8AC3E}">
        <p14:creationId xmlns:p14="http://schemas.microsoft.com/office/powerpoint/2010/main" val="1369922637"/>
      </p:ext>
    </p:extLst>
  </p:cSld>
  <p:clrMapOvr>
    <a:masterClrMapping/>
  </p:clrMapOvr>
  <p:transition>
    <p:fade/>
  </p:transition>
</p:sld>
</file>

<file path=ppt/theme/theme1.xml><?xml version="1.0" encoding="utf-8"?>
<a:theme xmlns:a="http://schemas.openxmlformats.org/drawingml/2006/main" name="Blank Presentatio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Blank Presentation">
      <a:majorFont>
        <a:latin typeface="Arial"/>
        <a:ea typeface="ＭＳ Ｐゴシック"/>
        <a:cs typeface=""/>
      </a:majorFont>
      <a:minorFont>
        <a:latin typeface="Franklin Gothic Dem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pptF468.tmp</Template>
  <TotalTime>3281</TotalTime>
  <Words>720</Words>
  <Application>Microsoft Office PowerPoint</Application>
  <PresentationFormat>On-screen Show (4:3)</PresentationFormat>
  <Paragraphs>143</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ＭＳ Ｐゴシック</vt:lpstr>
      <vt:lpstr>Arial</vt:lpstr>
      <vt:lpstr>Calibri</vt:lpstr>
      <vt:lpstr>Franklin Gothic Book</vt:lpstr>
      <vt:lpstr>Franklin Gothic Demi</vt:lpstr>
      <vt:lpstr>Blank Presentation</vt:lpstr>
      <vt:lpstr>PowerPoint Presentation</vt:lpstr>
      <vt:lpstr>Domestic Abuse and a whole family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Affects on parenting capacity </vt:lpstr>
      <vt:lpstr>PowerPoint Presentation</vt:lpstr>
      <vt:lpstr>PowerPoint Presentation</vt:lpstr>
      <vt:lpstr>Best Practice</vt:lpstr>
      <vt:lpstr>Adolescent to Parent Abuse</vt:lpstr>
      <vt:lpstr>Adolescent to Parent Abuse</vt:lpstr>
      <vt:lpstr>Adolescent to Parent Abuse</vt:lpstr>
      <vt:lpstr>Adolescent to Parent Abuse</vt:lpstr>
      <vt:lpstr>Elder Abuse </vt:lpstr>
      <vt:lpstr>Elder Abuse </vt:lpstr>
      <vt:lpstr>Elder Abuse </vt:lpstr>
      <vt:lpstr>PowerPoint Presentation</vt:lpstr>
      <vt:lpstr>PowerPoint Presentation</vt:lpstr>
    </vt:vector>
  </TitlesOfParts>
  <Company>YOU for the life you want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Isolated Communities Engagement Project</dc:title>
  <dc:creator>User</dc:creator>
  <cp:lastModifiedBy>Tonia Redvers</cp:lastModifiedBy>
  <cp:revision>348</cp:revision>
  <dcterms:created xsi:type="dcterms:W3CDTF">2017-08-31T13:07:54Z</dcterms:created>
  <dcterms:modified xsi:type="dcterms:W3CDTF">2018-03-14T14:57:03Z</dcterms:modified>
</cp:coreProperties>
</file>