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8" r:id="rId2"/>
    <p:sldId id="265" r:id="rId3"/>
    <p:sldId id="268" r:id="rId4"/>
    <p:sldId id="267" r:id="rId5"/>
    <p:sldId id="269" r:id="rId6"/>
    <p:sldId id="270" r:id="rId7"/>
    <p:sldId id="299" r:id="rId8"/>
    <p:sldId id="257" r:id="rId9"/>
    <p:sldId id="271" r:id="rId10"/>
    <p:sldId id="272" r:id="rId11"/>
    <p:sldId id="278" r:id="rId12"/>
    <p:sldId id="279" r:id="rId13"/>
    <p:sldId id="280" r:id="rId14"/>
    <p:sldId id="291" r:id="rId15"/>
    <p:sldId id="281" r:id="rId16"/>
    <p:sldId id="287" r:id="rId17"/>
    <p:sldId id="300" r:id="rId18"/>
    <p:sldId id="294" r:id="rId19"/>
    <p:sldId id="295" r:id="rId20"/>
    <p:sldId id="296" r:id="rId21"/>
    <p:sldId id="297"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8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BA8B7-D932-46A1-8CBF-07CBB5C5633B}" type="datetimeFigureOut">
              <a:rPr lang="en-GB" smtClean="0"/>
              <a:t>01/02/2018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331B3-EAC7-4CE2-90F8-5C5D96903EF6}" type="slidenum">
              <a:rPr lang="en-GB" smtClean="0"/>
              <a:t>‹#›</a:t>
            </a:fld>
            <a:endParaRPr lang="en-GB" dirty="0"/>
          </a:p>
        </p:txBody>
      </p:sp>
    </p:spTree>
    <p:extLst>
      <p:ext uri="{BB962C8B-B14F-4D97-AF65-F5344CB8AC3E}">
        <p14:creationId xmlns:p14="http://schemas.microsoft.com/office/powerpoint/2010/main" val="42411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2007, Dorset developed a multi-agency protocol based on the findings of the national Good Practice Guidance on working with parents with a learning disability (DoH and DES, 2007)</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 contributed to this. However, the outcome of this has not been formally launched and disseminated and has therefore not supported effective development of services locally.  </a:t>
            </a:r>
          </a:p>
          <a:p>
            <a:endParaRPr lang="en-GB" dirty="0"/>
          </a:p>
        </p:txBody>
      </p:sp>
      <p:sp>
        <p:nvSpPr>
          <p:cNvPr id="4" name="Slide Number Placeholder 3"/>
          <p:cNvSpPr>
            <a:spLocks noGrp="1"/>
          </p:cNvSpPr>
          <p:nvPr>
            <p:ph type="sldNum" sz="quarter" idx="10"/>
          </p:nvPr>
        </p:nvSpPr>
        <p:spPr/>
        <p:txBody>
          <a:bodyPr/>
          <a:lstStyle/>
          <a:p>
            <a:fld id="{23D331B3-EAC7-4CE2-90F8-5C5D96903EF6}" type="slidenum">
              <a:rPr lang="en-GB" smtClean="0"/>
              <a:t>4</a:t>
            </a:fld>
            <a:endParaRPr lang="en-GB" dirty="0"/>
          </a:p>
        </p:txBody>
      </p:sp>
    </p:spTree>
    <p:extLst>
      <p:ext uri="{BB962C8B-B14F-4D97-AF65-F5344CB8AC3E}">
        <p14:creationId xmlns:p14="http://schemas.microsoft.com/office/powerpoint/2010/main" val="377805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Based on the knowledge already available, an intervention-led approach to developing a </a:t>
            </a:r>
            <a:r>
              <a:rPr lang="en-GB" sz="1200" i="1" kern="1200" dirty="0">
                <a:solidFill>
                  <a:schemeClr val="tx1"/>
                </a:solidFill>
                <a:effectLst/>
                <a:latin typeface="+mn-lt"/>
                <a:ea typeface="+mn-ea"/>
                <a:cs typeface="+mn-cs"/>
              </a:rPr>
              <a:t>local</a:t>
            </a:r>
            <a:r>
              <a:rPr lang="en-GB" sz="1200" kern="1200" dirty="0">
                <a:solidFill>
                  <a:schemeClr val="tx1"/>
                </a:solidFill>
                <a:effectLst/>
                <a:latin typeface="+mn-lt"/>
                <a:ea typeface="+mn-ea"/>
                <a:cs typeface="+mn-cs"/>
              </a:rPr>
              <a:t> multi-agency protocol for working with parents with LDs was indicated and this became the overall aim of my SIP. </a:t>
            </a:r>
          </a:p>
          <a:p>
            <a:r>
              <a:rPr lang="en-GB" sz="1200" kern="1200" dirty="0">
                <a:solidFill>
                  <a:schemeClr val="tx1"/>
                </a:solidFill>
                <a:effectLst/>
                <a:latin typeface="+mn-lt"/>
                <a:ea typeface="+mn-ea"/>
                <a:cs typeface="+mn-cs"/>
              </a:rPr>
              <a:t>The main objectives were to improve the services offered locally by creating clear referral protocols, agree roles and responsibilities and become more preventative and timely in our interventions. It was also identified that practitioners should be supported to become more skilled and confident in working with parents with LDs. </a:t>
            </a:r>
          </a:p>
          <a:p>
            <a:endParaRPr lang="en-GB" dirty="0"/>
          </a:p>
        </p:txBody>
      </p:sp>
      <p:sp>
        <p:nvSpPr>
          <p:cNvPr id="4" name="Slide Number Placeholder 3"/>
          <p:cNvSpPr>
            <a:spLocks noGrp="1"/>
          </p:cNvSpPr>
          <p:nvPr>
            <p:ph type="sldNum" sz="quarter" idx="10"/>
          </p:nvPr>
        </p:nvSpPr>
        <p:spPr/>
        <p:txBody>
          <a:bodyPr/>
          <a:lstStyle/>
          <a:p>
            <a:fld id="{23D331B3-EAC7-4CE2-90F8-5C5D96903EF6}" type="slidenum">
              <a:rPr lang="en-GB" smtClean="0"/>
              <a:t>8</a:t>
            </a:fld>
            <a:endParaRPr lang="en-GB" dirty="0"/>
          </a:p>
        </p:txBody>
      </p:sp>
    </p:spTree>
    <p:extLst>
      <p:ext uri="{BB962C8B-B14F-4D97-AF65-F5344CB8AC3E}">
        <p14:creationId xmlns:p14="http://schemas.microsoft.com/office/powerpoint/2010/main" val="325957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Many people did not know how to refer to the CLDT. </a:t>
            </a:r>
          </a:p>
          <a:p>
            <a:pPr lvl="0"/>
            <a:r>
              <a:rPr lang="en-GB" sz="1200" kern="1200" dirty="0">
                <a:solidFill>
                  <a:schemeClr val="tx1"/>
                </a:solidFill>
                <a:effectLst/>
                <a:latin typeface="+mn-lt"/>
                <a:ea typeface="+mn-ea"/>
                <a:cs typeface="+mn-cs"/>
              </a:rPr>
              <a:t>Key documents had not been read by the majority.</a:t>
            </a:r>
          </a:p>
          <a:p>
            <a:pPr lvl="0"/>
            <a:r>
              <a:rPr lang="en-GB" sz="1200" kern="1200" dirty="0">
                <a:solidFill>
                  <a:schemeClr val="tx1"/>
                </a:solidFill>
                <a:effectLst/>
                <a:latin typeface="+mn-lt"/>
                <a:ea typeface="+mn-ea"/>
                <a:cs typeface="+mn-cs"/>
              </a:rPr>
              <a:t>The main issue identified was the conflict of interest - the needs of the parent verses the needs and safety of the child. </a:t>
            </a:r>
          </a:p>
          <a:p>
            <a:pPr lvl="0"/>
            <a:r>
              <a:rPr lang="en-GB" sz="1200" kern="1200" dirty="0">
                <a:solidFill>
                  <a:schemeClr val="tx1"/>
                </a:solidFill>
                <a:effectLst/>
                <a:latin typeface="+mn-lt"/>
                <a:ea typeface="+mn-ea"/>
                <a:cs typeface="+mn-cs"/>
              </a:rPr>
              <a:t>In discussion, the team suggested whom else to include; the majority agreed that the priority initially should be to bring the CSWT together with the CLDT. In the longer term, there was general agreement that other agencies should be included from my original list, plus advocacy, which was not on my original list. </a:t>
            </a:r>
          </a:p>
          <a:p>
            <a:endParaRPr lang="en-GB" dirty="0"/>
          </a:p>
        </p:txBody>
      </p:sp>
      <p:sp>
        <p:nvSpPr>
          <p:cNvPr id="4" name="Slide Number Placeholder 3"/>
          <p:cNvSpPr>
            <a:spLocks noGrp="1"/>
          </p:cNvSpPr>
          <p:nvPr>
            <p:ph type="sldNum" sz="quarter" idx="10"/>
          </p:nvPr>
        </p:nvSpPr>
        <p:spPr/>
        <p:txBody>
          <a:bodyPr/>
          <a:lstStyle/>
          <a:p>
            <a:fld id="{23D331B3-EAC7-4CE2-90F8-5C5D96903EF6}" type="slidenum">
              <a:rPr lang="en-GB" smtClean="0"/>
              <a:t>10</a:t>
            </a:fld>
            <a:endParaRPr lang="en-GB" dirty="0"/>
          </a:p>
        </p:txBody>
      </p:sp>
    </p:spTree>
    <p:extLst>
      <p:ext uri="{BB962C8B-B14F-4D97-AF65-F5344CB8AC3E}">
        <p14:creationId xmlns:p14="http://schemas.microsoft.com/office/powerpoint/2010/main" val="103291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next held a joint meeting with representatives from both teams, reviewed the results of the questionnaires and planned how to address the issues identified. </a:t>
            </a:r>
          </a:p>
          <a:p>
            <a:r>
              <a:rPr lang="en-GB" sz="1200" kern="1200" dirty="0">
                <a:solidFill>
                  <a:schemeClr val="tx1"/>
                </a:solidFill>
                <a:effectLst/>
                <a:latin typeface="+mn-lt"/>
                <a:ea typeface="+mn-ea"/>
                <a:cs typeface="+mn-cs"/>
              </a:rPr>
              <a:t>Feedback from the questionnaires was given and the lack of knowledge on how to refer to the CLDT was identified as a priority. Data from the questionnaires also identified a significant lack of early referrals from the midwives and health visitors. It was agreed that we needed to develop a preventative approach to cut down on missed clinical opportunities.</a:t>
            </a:r>
          </a:p>
          <a:p>
            <a:endParaRPr lang="en-GB" dirty="0"/>
          </a:p>
        </p:txBody>
      </p:sp>
      <p:sp>
        <p:nvSpPr>
          <p:cNvPr id="4" name="Slide Number Placeholder 3"/>
          <p:cNvSpPr>
            <a:spLocks noGrp="1"/>
          </p:cNvSpPr>
          <p:nvPr>
            <p:ph type="sldNum" sz="quarter" idx="10"/>
          </p:nvPr>
        </p:nvSpPr>
        <p:spPr/>
        <p:txBody>
          <a:bodyPr/>
          <a:lstStyle/>
          <a:p>
            <a:fld id="{23D331B3-EAC7-4CE2-90F8-5C5D96903EF6}" type="slidenum">
              <a:rPr lang="en-GB" smtClean="0"/>
              <a:t>15</a:t>
            </a:fld>
            <a:endParaRPr lang="en-GB" dirty="0"/>
          </a:p>
        </p:txBody>
      </p:sp>
    </p:spTree>
    <p:extLst>
      <p:ext uri="{BB962C8B-B14F-4D97-AF65-F5344CB8AC3E}">
        <p14:creationId xmlns:p14="http://schemas.microsoft.com/office/powerpoint/2010/main" val="46824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398D97-44AF-42DC-8D32-E5FC31920E03}"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398D97-44AF-42DC-8D32-E5FC31920E03}"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398D97-44AF-42DC-8D32-E5FC31920E03}" type="slidenum">
              <a:rPr lang="en-GB" smtClean="0"/>
              <a:t>‹#›</a:t>
            </a:fld>
            <a:endParaRPr lang="en-GB"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398D97-44AF-42DC-8D32-E5FC31920E03}" type="slidenum">
              <a:rPr lang="en-GB" smtClean="0"/>
              <a:t>‹#›</a:t>
            </a:fld>
            <a:endParaRPr lang="en-GB"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398D97-44AF-42DC-8D32-E5FC31920E03}"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398D97-44AF-42DC-8D32-E5FC31920E03}" type="slidenum">
              <a:rPr lang="en-GB" smtClean="0"/>
              <a:t>‹#›</a:t>
            </a:fld>
            <a:endParaRPr lang="en-GB"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2398D97-44AF-42DC-8D32-E5FC31920E03}"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2398D97-44AF-42DC-8D32-E5FC31920E03}"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2398D97-44AF-42DC-8D32-E5FC31920E03}"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398D97-44AF-42DC-8D32-E5FC31920E03}" type="slidenum">
              <a:rPr lang="en-GB" smtClean="0"/>
              <a:t>‹#›</a:t>
            </a:fld>
            <a:endParaRPr lang="en-GB"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5CD4E-0840-474B-9E71-90D47A371B08}" type="datetimeFigureOut">
              <a:rPr lang="en-GB" smtClean="0"/>
              <a:t>01/02/2018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398D97-44AF-42DC-8D32-E5FC31920E03}" type="slidenum">
              <a:rPr lang="en-GB" smtClean="0"/>
              <a:t>‹#›</a:t>
            </a:fld>
            <a:endParaRPr lang="en-GB"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35CD4E-0840-474B-9E71-90D47A371B08}" type="datetimeFigureOut">
              <a:rPr lang="en-GB" smtClean="0"/>
              <a:t>01/02/2018</a:t>
            </a:fld>
            <a:endParaRPr lang="en-GB"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398D97-44AF-42DC-8D32-E5FC31920E03}" type="slidenum">
              <a:rPr lang="en-GB" smtClean="0"/>
              <a:t>‹#›</a:t>
            </a:fld>
            <a:endParaRPr lang="en-GB"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ncap.org.uk/about-learning-disability/information-professionals/health/making-difference" TargetMode="External"/><Relationship Id="rId2" Type="http://schemas.openxmlformats.org/officeDocument/2006/relationships/hyperlink" Target="http://www.changepeople.org/buy-our-resources/shop-book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hangepeople.org/" TargetMode="External"/><Relationship Id="rId7" Type="http://schemas.openxmlformats.org/officeDocument/2006/relationships/hyperlink" Target="http://www.dppi.org.uk/information/publications/" TargetMode="External"/><Relationship Id="rId2" Type="http://schemas.openxmlformats.org/officeDocument/2006/relationships/hyperlink" Target="http://www.bristol.ac.uk/sps/wtpn/" TargetMode="External"/><Relationship Id="rId1" Type="http://schemas.openxmlformats.org/officeDocument/2006/relationships/slideLayout" Target="../slideLayouts/slideLayout2.xml"/><Relationship Id="rId6" Type="http://schemas.openxmlformats.org/officeDocument/2006/relationships/hyperlink" Target="http://www.dppi.org.uk/" TargetMode="External"/><Relationship Id="rId5" Type="http://schemas.openxmlformats.org/officeDocument/2006/relationships/hyperlink" Target="http://www.bild.org.uk/information/useful-resources/parenting-to-workforce/#Parenting" TargetMode="External"/><Relationship Id="rId4" Type="http://schemas.openxmlformats.org/officeDocument/2006/relationships/hyperlink" Target="http://www.scie.org.uk/publications/briefings/briefing14/"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scie.org.uk/publications/briefings/files/briefing14.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OD, Participation &amp; Communications\Communications\Printed Materials\Photographs\Dorset Kitesurfing_resized.jpg"/>
          <p:cNvPicPr>
            <a:picLocks noChangeAspect="1" noChangeArrowheads="1"/>
          </p:cNvPicPr>
          <p:nvPr/>
        </p:nvPicPr>
        <p:blipFill rotWithShape="1">
          <a:blip r:embed="rId2">
            <a:extLst>
              <a:ext uri="{28A0092B-C50C-407E-A947-70E740481C1C}">
                <a14:useLocalDpi xmlns:a14="http://schemas.microsoft.com/office/drawing/2010/main" val="0"/>
              </a:ext>
            </a:extLst>
          </a:blip>
          <a:srcRect l="914" r="10198"/>
          <a:stretch/>
        </p:blipFill>
        <p:spPr bwMode="auto">
          <a:xfrm>
            <a:off x="-1" y="27384"/>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3142" y="2348880"/>
            <a:ext cx="7628232" cy="2659190"/>
          </a:xfrm>
          <a:prstGeom prst="rect">
            <a:avLst/>
          </a:prstGeom>
          <a:noFill/>
        </p:spPr>
        <p:txBody>
          <a:bodyPr wrap="square" tIns="0" bIns="0" rtlCol="0">
            <a:spAutoFit/>
          </a:bodyPr>
          <a:lstStyle/>
          <a:p>
            <a:pPr>
              <a:lnSpc>
                <a:spcPct val="80000"/>
              </a:lnSpc>
            </a:pPr>
            <a:r>
              <a:rPr lang="en-GB" sz="4800" dirty="0"/>
              <a:t>Safely supporting families where a parent has a learning disability.</a:t>
            </a:r>
          </a:p>
          <a:p>
            <a:pPr>
              <a:lnSpc>
                <a:spcPct val="80000"/>
              </a:lnSpc>
            </a:pPr>
            <a:endParaRPr lang="en-GB" sz="4800" b="1" kern="100" dirty="0">
              <a:solidFill>
                <a:schemeClr val="bg2"/>
              </a:solidFill>
              <a:latin typeface="Arial"/>
              <a:cs typeface="Arial"/>
            </a:endParaRPr>
          </a:p>
          <a:p>
            <a:pPr>
              <a:lnSpc>
                <a:spcPct val="80000"/>
              </a:lnSpc>
            </a:pPr>
            <a:r>
              <a:rPr lang="en-GB" sz="2400" b="1" kern="100" dirty="0">
                <a:latin typeface="Arial"/>
                <a:cs typeface="Arial"/>
              </a:rPr>
              <a:t>Bev Taylor-Wade: Occupational Therapist</a:t>
            </a:r>
          </a:p>
        </p:txBody>
      </p:sp>
      <p:pic>
        <p:nvPicPr>
          <p:cNvPr id="13" name="Picture 2" descr="N:\OD, Participation &amp; Communications\Communications\Printed Materials\Logo_Icons\Logos\NEW logo\Dorset HealthCare University NHS Foundation Trust CMYK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879" y="255821"/>
            <a:ext cx="1724990" cy="88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3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353347"/>
          </a:xfrm>
        </p:spPr>
        <p:txBody>
          <a:bodyPr>
            <a:normAutofit/>
          </a:bodyPr>
          <a:lstStyle/>
          <a:p>
            <a:pPr marL="0" indent="0">
              <a:buNone/>
            </a:pPr>
            <a:endParaRPr lang="en-GB" dirty="0"/>
          </a:p>
          <a:p>
            <a:pPr marL="0" indent="0">
              <a:buNone/>
            </a:pPr>
            <a:r>
              <a:rPr lang="en-GB" dirty="0"/>
              <a:t>Meetings between adult and children’s services have shown: </a:t>
            </a:r>
          </a:p>
          <a:p>
            <a:pPr marL="457200" indent="-457200">
              <a:buFont typeface="+mj-lt"/>
              <a:buAutoNum type="arabicPeriod"/>
            </a:pPr>
            <a:r>
              <a:rPr lang="en-GB" dirty="0"/>
              <a:t>Lack of knowledge how to refer to Community Learning </a:t>
            </a:r>
            <a:r>
              <a:rPr lang="en-GB"/>
              <a:t>Disability Teams (CLDT)</a:t>
            </a:r>
            <a:endParaRPr lang="en-GB" dirty="0"/>
          </a:p>
          <a:p>
            <a:pPr marL="457200" indent="-457200">
              <a:buFont typeface="+mj-lt"/>
              <a:buAutoNum type="arabicPeriod"/>
            </a:pPr>
            <a:r>
              <a:rPr lang="en-GB" dirty="0"/>
              <a:t>Had not read key documents</a:t>
            </a:r>
          </a:p>
          <a:p>
            <a:pPr marL="457200" indent="-457200">
              <a:buFont typeface="+mj-lt"/>
              <a:buAutoNum type="arabicPeriod"/>
            </a:pPr>
            <a:r>
              <a:rPr lang="en-GB" dirty="0"/>
              <a:t>Conflict of interest (safeguarding children </a:t>
            </a:r>
            <a:r>
              <a:rPr lang="en-GB" i="1" dirty="0"/>
              <a:t>and </a:t>
            </a:r>
            <a:r>
              <a:rPr lang="en-GB" dirty="0"/>
              <a:t>supporting parents with LD’s). </a:t>
            </a:r>
          </a:p>
          <a:p>
            <a:pPr marL="457200" indent="-457200">
              <a:buFont typeface="+mj-lt"/>
              <a:buAutoNum type="arabicPeriod"/>
            </a:pPr>
            <a:r>
              <a:rPr lang="en-GB" dirty="0"/>
              <a:t>People do not understand the roles and responsibilities of the different teams. </a:t>
            </a:r>
          </a:p>
          <a:p>
            <a:pPr marL="0" indent="0">
              <a:buNone/>
            </a:pPr>
            <a:endParaRPr lang="en-GB" dirty="0"/>
          </a:p>
          <a:p>
            <a:pPr marL="457200" indent="-457200">
              <a:buFont typeface="+mj-lt"/>
              <a:buAutoNum type="arabicPeriod"/>
            </a:pPr>
            <a:endParaRPr lang="en-GB" dirty="0"/>
          </a:p>
        </p:txBody>
      </p:sp>
      <p:sp>
        <p:nvSpPr>
          <p:cNvPr id="3" name="Title 2"/>
          <p:cNvSpPr>
            <a:spLocks noGrp="1"/>
          </p:cNvSpPr>
          <p:nvPr>
            <p:ph type="title"/>
          </p:nvPr>
        </p:nvSpPr>
        <p:spPr/>
        <p:txBody>
          <a:bodyPr/>
          <a:lstStyle/>
          <a:p>
            <a:r>
              <a:rPr lang="en-GB" dirty="0"/>
              <a:t>Stakeholder meetings:</a:t>
            </a:r>
          </a:p>
        </p:txBody>
      </p:sp>
    </p:spTree>
    <p:extLst>
      <p:ext uri="{BB962C8B-B14F-4D97-AF65-F5344CB8AC3E}">
        <p14:creationId xmlns:p14="http://schemas.microsoft.com/office/powerpoint/2010/main" val="93735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3921299"/>
          </a:xfrm>
        </p:spPr>
        <p:txBody>
          <a:bodyPr>
            <a:normAutofit/>
          </a:bodyPr>
          <a:lstStyle/>
          <a:p>
            <a:pPr marL="0" indent="0">
              <a:buNone/>
            </a:pPr>
            <a:endParaRPr lang="en-GB" dirty="0"/>
          </a:p>
          <a:p>
            <a:pPr lvl="0"/>
            <a:r>
              <a:rPr lang="en-GB" dirty="0"/>
              <a:t>The two main teams work more effectively together than with other teams.</a:t>
            </a:r>
          </a:p>
          <a:p>
            <a:pPr lvl="0"/>
            <a:r>
              <a:rPr lang="en-GB" dirty="0"/>
              <a:t>There is a lack of coordinated, combined planning. </a:t>
            </a:r>
          </a:p>
          <a:p>
            <a:pPr lvl="0"/>
            <a:r>
              <a:rPr lang="en-GB" dirty="0"/>
              <a:t>Thresholds for eligibility to the CLDT can be difficult to understand.</a:t>
            </a:r>
          </a:p>
          <a:p>
            <a:pPr lvl="0"/>
            <a:r>
              <a:rPr lang="en-GB" dirty="0"/>
              <a:t>There is conflict between the needs of the parent and the safety of the child.</a:t>
            </a:r>
          </a:p>
          <a:p>
            <a:pPr lvl="0"/>
            <a:r>
              <a:rPr lang="en-GB" dirty="0"/>
              <a:t>Referrals are often too late to allow effective working. </a:t>
            </a:r>
          </a:p>
        </p:txBody>
      </p:sp>
      <p:sp>
        <p:nvSpPr>
          <p:cNvPr id="3" name="Title 2"/>
          <p:cNvSpPr>
            <a:spLocks noGrp="1"/>
          </p:cNvSpPr>
          <p:nvPr>
            <p:ph type="title"/>
          </p:nvPr>
        </p:nvSpPr>
        <p:spPr/>
        <p:txBody>
          <a:bodyPr/>
          <a:lstStyle/>
          <a:p>
            <a:r>
              <a:rPr lang="en-GB" dirty="0"/>
              <a:t>General comments</a:t>
            </a:r>
          </a:p>
        </p:txBody>
      </p:sp>
    </p:spTree>
    <p:extLst>
      <p:ext uri="{BB962C8B-B14F-4D97-AF65-F5344CB8AC3E}">
        <p14:creationId xmlns:p14="http://schemas.microsoft.com/office/powerpoint/2010/main" val="115719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12776"/>
            <a:ext cx="7848872" cy="3600986"/>
          </a:xfrm>
          <a:prstGeom prst="rect">
            <a:avLst/>
          </a:prstGeom>
        </p:spPr>
        <p:txBody>
          <a:bodyPr wrap="square">
            <a:spAutoFit/>
          </a:bodyPr>
          <a:lstStyle/>
          <a:p>
            <a:pPr lvl="0"/>
            <a:endParaRPr lang="en-GB" dirty="0"/>
          </a:p>
          <a:p>
            <a:pPr marL="342900" lvl="0" indent="-342900">
              <a:buFont typeface="Arial" panose="020B0604020202020204" pitchFamily="34" charset="0"/>
              <a:buChar char="•"/>
            </a:pPr>
            <a:r>
              <a:rPr lang="en-GB" sz="2400" dirty="0"/>
              <a:t>Skills vary between practitioners. </a:t>
            </a:r>
          </a:p>
          <a:p>
            <a:pPr marL="342900" lvl="0" indent="-342900">
              <a:buFont typeface="Arial" panose="020B0604020202020204" pitchFamily="34" charset="0"/>
              <a:buChar char="•"/>
            </a:pPr>
            <a:r>
              <a:rPr lang="en-GB" sz="2400" dirty="0"/>
              <a:t>The different teams have competing priorities; roles and responsibilities need to be clear.</a:t>
            </a:r>
          </a:p>
          <a:p>
            <a:pPr marL="342900" lvl="0" indent="-342900">
              <a:buFont typeface="Arial" panose="020B0604020202020204" pitchFamily="34" charset="0"/>
              <a:buChar char="•"/>
            </a:pPr>
            <a:r>
              <a:rPr lang="en-GB" sz="2400" dirty="0"/>
              <a:t>Effective communication between teams and individual practitioners is essential. </a:t>
            </a:r>
          </a:p>
          <a:p>
            <a:pPr marL="342900" lvl="0" indent="-342900">
              <a:buFont typeface="Arial" panose="020B0604020202020204" pitchFamily="34" charset="0"/>
              <a:buChar char="•"/>
            </a:pPr>
            <a:r>
              <a:rPr lang="en-GB" sz="2400" dirty="0"/>
              <a:t>This work can affect practitioners emotionally and there is a need for good supervision and support. </a:t>
            </a:r>
          </a:p>
          <a:p>
            <a:endParaRPr lang="en-GB" sz="2400" dirty="0"/>
          </a:p>
          <a:p>
            <a:endParaRPr lang="en-GB" dirty="0"/>
          </a:p>
        </p:txBody>
      </p:sp>
    </p:spTree>
    <p:extLst>
      <p:ext uri="{BB962C8B-B14F-4D97-AF65-F5344CB8AC3E}">
        <p14:creationId xmlns:p14="http://schemas.microsoft.com/office/powerpoint/2010/main" val="77837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536504"/>
          </a:xfrm>
        </p:spPr>
        <p:txBody>
          <a:bodyPr>
            <a:normAutofit/>
          </a:bodyPr>
          <a:lstStyle/>
          <a:p>
            <a:pPr lvl="0"/>
            <a:endParaRPr lang="en-GB" dirty="0"/>
          </a:p>
          <a:p>
            <a:pPr lvl="0"/>
            <a:endParaRPr lang="en-GB" dirty="0"/>
          </a:p>
          <a:p>
            <a:pPr lvl="0"/>
            <a:r>
              <a:rPr lang="en-GB" dirty="0"/>
              <a:t>Input from specialists are welcome and helpful.</a:t>
            </a:r>
          </a:p>
          <a:p>
            <a:pPr lvl="0"/>
            <a:r>
              <a:rPr lang="en-GB" dirty="0"/>
              <a:t>Children’s services would benefit from advice on adapting information for parents with LDs. </a:t>
            </a:r>
          </a:p>
          <a:p>
            <a:pPr lvl="0"/>
            <a:r>
              <a:rPr lang="en-GB" dirty="0"/>
              <a:t>Staff want to develop their knowledge base from current guidelines, articles and research. </a:t>
            </a:r>
          </a:p>
          <a:p>
            <a:endParaRPr lang="en-GB" dirty="0"/>
          </a:p>
        </p:txBody>
      </p:sp>
      <p:sp>
        <p:nvSpPr>
          <p:cNvPr id="3" name="Title 2"/>
          <p:cNvSpPr>
            <a:spLocks noGrp="1"/>
          </p:cNvSpPr>
          <p:nvPr>
            <p:ph type="title"/>
          </p:nvPr>
        </p:nvSpPr>
        <p:spPr/>
        <p:txBody>
          <a:bodyPr/>
          <a:lstStyle/>
          <a:p>
            <a:r>
              <a:rPr lang="en-GB" dirty="0"/>
              <a:t>Identified Areas for Development</a:t>
            </a:r>
          </a:p>
        </p:txBody>
      </p:sp>
    </p:spTree>
    <p:extLst>
      <p:ext uri="{BB962C8B-B14F-4D97-AF65-F5344CB8AC3E}">
        <p14:creationId xmlns:p14="http://schemas.microsoft.com/office/powerpoint/2010/main" val="379323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348880"/>
            <a:ext cx="6912768" cy="3046988"/>
          </a:xfrm>
          <a:prstGeom prst="rect">
            <a:avLst/>
          </a:prstGeom>
        </p:spPr>
        <p:txBody>
          <a:bodyPr wrap="square">
            <a:spAutoFit/>
          </a:bodyPr>
          <a:lstStyle/>
          <a:p>
            <a:pPr marL="342900" lvl="0" indent="-342900">
              <a:buFont typeface="Arial" panose="020B0604020202020204" pitchFamily="34" charset="0"/>
              <a:buChar char="•"/>
            </a:pPr>
            <a:r>
              <a:rPr lang="en-GB" sz="2400" dirty="0"/>
              <a:t>Opportunities should be available to gain more experience from practice and to develop assessment and intervention skills. </a:t>
            </a:r>
          </a:p>
          <a:p>
            <a:pPr marL="342900" lvl="0" indent="-342900">
              <a:buFont typeface="Arial" panose="020B0604020202020204" pitchFamily="34" charset="0"/>
              <a:buChar char="•"/>
            </a:pPr>
            <a:r>
              <a:rPr lang="en-GB" sz="2400" dirty="0"/>
              <a:t>Practical skills and resources should be shared. </a:t>
            </a:r>
          </a:p>
          <a:p>
            <a:pPr marL="342900" lvl="0" indent="-342900">
              <a:buFont typeface="Arial" panose="020B0604020202020204" pitchFamily="34" charset="0"/>
              <a:buChar char="•"/>
            </a:pPr>
            <a:r>
              <a:rPr lang="en-GB" sz="2400" dirty="0"/>
              <a:t>More information about legislation, policies and procedures should be available. </a:t>
            </a:r>
          </a:p>
          <a:p>
            <a:pPr marL="342900" lvl="0" indent="-342900">
              <a:buFont typeface="Arial" panose="020B0604020202020204" pitchFamily="34" charset="0"/>
              <a:buChar char="•"/>
            </a:pPr>
            <a:r>
              <a:rPr lang="en-GB" sz="2400" dirty="0"/>
              <a:t>It would be beneficial to include and use feedback from service users. </a:t>
            </a:r>
          </a:p>
        </p:txBody>
      </p:sp>
    </p:spTree>
    <p:extLst>
      <p:ext uri="{BB962C8B-B14F-4D97-AF65-F5344CB8AC3E}">
        <p14:creationId xmlns:p14="http://schemas.microsoft.com/office/powerpoint/2010/main" val="80622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normAutofit/>
          </a:bodyPr>
          <a:lstStyle/>
          <a:p>
            <a:pPr lvl="0"/>
            <a:r>
              <a:rPr lang="en-GB" sz="2800" dirty="0"/>
              <a:t>Referrals to/from teams should be discussed as early as possible at the relevant team meeting. This will ensure the opportunity for multi-disciplinary discussion and planning.</a:t>
            </a:r>
          </a:p>
          <a:p>
            <a:r>
              <a:rPr lang="en-GB" dirty="0"/>
              <a:t>Develop a local protocol to clarify referral processes and identify roles and responsibilities. </a:t>
            </a:r>
          </a:p>
        </p:txBody>
      </p:sp>
      <p:sp>
        <p:nvSpPr>
          <p:cNvPr id="3" name="Title 2"/>
          <p:cNvSpPr>
            <a:spLocks noGrp="1"/>
          </p:cNvSpPr>
          <p:nvPr>
            <p:ph type="title"/>
          </p:nvPr>
        </p:nvSpPr>
        <p:spPr/>
        <p:txBody>
          <a:bodyPr>
            <a:normAutofit/>
          </a:bodyPr>
          <a:lstStyle/>
          <a:p>
            <a:r>
              <a:rPr lang="en-GB" dirty="0"/>
              <a:t>What actions do we need to take? </a:t>
            </a:r>
          </a:p>
        </p:txBody>
      </p:sp>
    </p:spTree>
    <p:extLst>
      <p:ext uri="{BB962C8B-B14F-4D97-AF65-F5344CB8AC3E}">
        <p14:creationId xmlns:p14="http://schemas.microsoft.com/office/powerpoint/2010/main" val="296531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5" y="1988840"/>
            <a:ext cx="8208912" cy="4464496"/>
          </a:xfrm>
        </p:spPr>
        <p:txBody>
          <a:bodyPr>
            <a:normAutofit/>
          </a:bodyPr>
          <a:lstStyle/>
          <a:p>
            <a:r>
              <a:rPr lang="en-GB" dirty="0"/>
              <a:t>Diagnostic assessment, if not known to services.</a:t>
            </a:r>
          </a:p>
          <a:p>
            <a:r>
              <a:rPr lang="en-GB" dirty="0"/>
              <a:t>Assessment of need may include OT assessment  of occupational performance and impact on parenting. Model of Human Occupation based (volition, habituation, skills and environment).</a:t>
            </a:r>
          </a:p>
          <a:p>
            <a:r>
              <a:rPr lang="en-GB" dirty="0"/>
              <a:t>Skills training and adapting the environment. </a:t>
            </a:r>
          </a:p>
          <a:p>
            <a:r>
              <a:rPr lang="en-GB" dirty="0"/>
              <a:t>Support with complex physical and mental health needs</a:t>
            </a:r>
          </a:p>
          <a:p>
            <a:r>
              <a:rPr lang="en-GB" dirty="0"/>
              <a:t>Support to other services to make reasonable adjustments. </a:t>
            </a:r>
          </a:p>
          <a:p>
            <a:r>
              <a:rPr lang="en-GB" dirty="0"/>
              <a:t>Identify ongoing support needs. </a:t>
            </a:r>
          </a:p>
        </p:txBody>
      </p:sp>
      <p:sp>
        <p:nvSpPr>
          <p:cNvPr id="3" name="Title 2"/>
          <p:cNvSpPr>
            <a:spLocks noGrp="1"/>
          </p:cNvSpPr>
          <p:nvPr>
            <p:ph type="title"/>
          </p:nvPr>
        </p:nvSpPr>
        <p:spPr/>
        <p:txBody>
          <a:bodyPr>
            <a:normAutofit fontScale="90000"/>
          </a:bodyPr>
          <a:lstStyle/>
          <a:p>
            <a:r>
              <a:rPr lang="en-GB" dirty="0"/>
              <a:t>Role of Adult </a:t>
            </a:r>
            <a:br>
              <a:rPr lang="en-GB" dirty="0"/>
            </a:br>
            <a:r>
              <a:rPr lang="en-GB" dirty="0"/>
              <a:t>Learning Disability Services. </a:t>
            </a:r>
          </a:p>
        </p:txBody>
      </p:sp>
    </p:spTree>
    <p:extLst>
      <p:ext uri="{BB962C8B-B14F-4D97-AF65-F5344CB8AC3E}">
        <p14:creationId xmlns:p14="http://schemas.microsoft.com/office/powerpoint/2010/main" val="225955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40768"/>
            <a:ext cx="7408333" cy="4785395"/>
          </a:xfrm>
        </p:spPr>
        <p:txBody>
          <a:bodyPr>
            <a:normAutofit/>
          </a:bodyPr>
          <a:lstStyle/>
          <a:p>
            <a:endParaRPr lang="en-GB" dirty="0"/>
          </a:p>
          <a:p>
            <a:pPr marL="0" indent="0">
              <a:buNone/>
            </a:pPr>
            <a:endParaRPr lang="en-GB" dirty="0"/>
          </a:p>
          <a:p>
            <a:pPr marL="0" indent="0">
              <a:buNone/>
            </a:pPr>
            <a:endParaRPr lang="en-GB" dirty="0"/>
          </a:p>
          <a:p>
            <a:pPr marL="0" indent="0">
              <a:buNone/>
            </a:pPr>
            <a:r>
              <a:rPr lang="en-GB" dirty="0"/>
              <a:t>Occupational therapists focus on occupational performance and the ability of the person to perform valued activities and roles in their environment; this includes parenting. </a:t>
            </a:r>
          </a:p>
        </p:txBody>
      </p:sp>
      <p:sp>
        <p:nvSpPr>
          <p:cNvPr id="3" name="Title 2"/>
          <p:cNvSpPr>
            <a:spLocks noGrp="1"/>
          </p:cNvSpPr>
          <p:nvPr>
            <p:ph type="title"/>
          </p:nvPr>
        </p:nvSpPr>
        <p:spPr/>
        <p:txBody>
          <a:bodyPr>
            <a:normAutofit/>
          </a:bodyPr>
          <a:lstStyle/>
          <a:p>
            <a:r>
              <a:rPr lang="en-GB" dirty="0"/>
              <a:t>Role of the Occupational Therapist</a:t>
            </a:r>
          </a:p>
        </p:txBody>
      </p:sp>
    </p:spTree>
    <p:extLst>
      <p:ext uri="{BB962C8B-B14F-4D97-AF65-F5344CB8AC3E}">
        <p14:creationId xmlns:p14="http://schemas.microsoft.com/office/powerpoint/2010/main" val="379131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b="1" dirty="0"/>
              <a:t>Change</a:t>
            </a:r>
            <a:r>
              <a:rPr lang="en-US" dirty="0"/>
              <a:t> resources to support parents with learning disabilities: </a:t>
            </a:r>
            <a:r>
              <a:rPr lang="en-US" u="sng" dirty="0">
                <a:hlinkClick r:id="rId2"/>
              </a:rPr>
              <a:t>http://www.changepeople.org/buy-our-resources/shop-books/</a:t>
            </a:r>
            <a:endParaRPr lang="en-GB" dirty="0"/>
          </a:p>
          <a:p>
            <a:pPr lvl="0"/>
            <a:r>
              <a:rPr lang="en-US" b="1" dirty="0"/>
              <a:t>Dorset Healthcare LD parenting pathway</a:t>
            </a:r>
            <a:endParaRPr lang="en-GB" dirty="0"/>
          </a:p>
          <a:p>
            <a:pPr lvl="0"/>
            <a:r>
              <a:rPr lang="en-US" dirty="0"/>
              <a:t>Training pack:</a:t>
            </a:r>
            <a:r>
              <a:rPr lang="en-US" i="1" dirty="0"/>
              <a:t> </a:t>
            </a:r>
            <a:r>
              <a:rPr lang="en-US" b="1" i="1" dirty="0"/>
              <a:t>Enabling Parenting with Support: Effective working with parents with learning disabilities</a:t>
            </a:r>
            <a:r>
              <a:rPr lang="en-US" i="1" dirty="0"/>
              <a:t>. </a:t>
            </a:r>
            <a:r>
              <a:rPr lang="en-US" dirty="0"/>
              <a:t>Deborah Chin 2012. Pavilion Publishing.</a:t>
            </a:r>
            <a:endParaRPr lang="en-GB" dirty="0"/>
          </a:p>
          <a:p>
            <a:pPr lvl="0"/>
            <a:r>
              <a:rPr lang="en-US" b="1" i="1" dirty="0"/>
              <a:t>Parent Assessment Manual</a:t>
            </a:r>
            <a:r>
              <a:rPr lang="en-US" b="1" dirty="0"/>
              <a:t>. </a:t>
            </a:r>
            <a:r>
              <a:rPr lang="en-US" dirty="0"/>
              <a:t>McGaw S. (2009). Truro, Cornwall. Pill Creek Publishing. </a:t>
            </a:r>
            <a:endParaRPr lang="en-GB" dirty="0"/>
          </a:p>
          <a:p>
            <a:pPr lvl="0"/>
            <a:r>
              <a:rPr lang="en-US" b="1" i="1" dirty="0"/>
              <a:t>I want to be a good parent</a:t>
            </a:r>
            <a:r>
              <a:rPr lang="en-US" dirty="0"/>
              <a:t> (set of books). McGaw S.</a:t>
            </a:r>
            <a:endParaRPr lang="en-GB" dirty="0"/>
          </a:p>
          <a:p>
            <a:pPr lvl="0"/>
            <a:r>
              <a:rPr lang="en-US" b="1" i="1" dirty="0"/>
              <a:t>Learning Curves: Assessment of parents with learning disability.</a:t>
            </a:r>
            <a:r>
              <a:rPr lang="en-US" dirty="0"/>
              <a:t> Morgan P &amp; Goff A. (2004). Norfolk: ACPC. </a:t>
            </a:r>
            <a:endParaRPr lang="en-GB" dirty="0"/>
          </a:p>
          <a:p>
            <a:pPr lvl="0"/>
            <a:r>
              <a:rPr lang="en-US" b="1" i="1" dirty="0"/>
              <a:t>Making the difference: </a:t>
            </a:r>
            <a:r>
              <a:rPr lang="en-US" u="sng" dirty="0">
                <a:hlinkClick r:id="rId3"/>
              </a:rPr>
              <a:t>https://www.mencap.org.uk/about-learning-disability/information-professionals/health/making-difference</a:t>
            </a:r>
            <a:endParaRPr lang="en-GB" dirty="0"/>
          </a:p>
          <a:p>
            <a:endParaRPr lang="en-GB" dirty="0"/>
          </a:p>
        </p:txBody>
      </p:sp>
      <p:sp>
        <p:nvSpPr>
          <p:cNvPr id="3" name="Title 2"/>
          <p:cNvSpPr>
            <a:spLocks noGrp="1"/>
          </p:cNvSpPr>
          <p:nvPr>
            <p:ph type="title"/>
          </p:nvPr>
        </p:nvSpPr>
        <p:spPr/>
        <p:txBody>
          <a:bodyPr/>
          <a:lstStyle/>
          <a:p>
            <a:r>
              <a:rPr lang="en-GB" dirty="0"/>
              <a:t>Resources</a:t>
            </a:r>
          </a:p>
        </p:txBody>
      </p:sp>
    </p:spTree>
    <p:extLst>
      <p:ext uri="{BB962C8B-B14F-4D97-AF65-F5344CB8AC3E}">
        <p14:creationId xmlns:p14="http://schemas.microsoft.com/office/powerpoint/2010/main" val="190245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GB" dirty="0"/>
              <a:t>Department of Health and Department for Education and Skills. (2004), </a:t>
            </a:r>
            <a:r>
              <a:rPr lang="en-GB" b="1" i="1" dirty="0"/>
              <a:t>Every Child Matters: Change for Children. </a:t>
            </a:r>
            <a:r>
              <a:rPr lang="en-GB" dirty="0"/>
              <a:t>London: DfES.</a:t>
            </a:r>
          </a:p>
          <a:p>
            <a:pPr lvl="0"/>
            <a:r>
              <a:rPr lang="en-GB" dirty="0"/>
              <a:t>Department of Health and Department for Education and Skills. (2007). </a:t>
            </a:r>
            <a:r>
              <a:rPr lang="en-GB" b="1" i="1" dirty="0"/>
              <a:t>Good practice guidance on working with parents with a learning disability.</a:t>
            </a:r>
            <a:r>
              <a:rPr lang="en-GB" i="1" dirty="0"/>
              <a:t> </a:t>
            </a:r>
            <a:r>
              <a:rPr lang="en-GB" dirty="0"/>
              <a:t>London: The Stationary Office</a:t>
            </a:r>
          </a:p>
          <a:p>
            <a:pPr lvl="0"/>
            <a:r>
              <a:rPr lang="en-GB" dirty="0"/>
              <a:t>Working Together with Parents Network (WTPN) update of the </a:t>
            </a:r>
            <a:r>
              <a:rPr lang="en-GB" dirty="0" err="1"/>
              <a:t>DoH</a:t>
            </a:r>
            <a:r>
              <a:rPr lang="en-GB" dirty="0"/>
              <a:t>/DfES guidance above (September 2016). University of Bristol and </a:t>
            </a:r>
            <a:r>
              <a:rPr lang="en-GB" dirty="0" err="1"/>
              <a:t>Esmee</a:t>
            </a:r>
            <a:r>
              <a:rPr lang="en-GB" dirty="0"/>
              <a:t> Fairbairn Foundation. </a:t>
            </a:r>
          </a:p>
          <a:p>
            <a:pPr lvl="0"/>
            <a:r>
              <a:rPr lang="en-GB" dirty="0"/>
              <a:t>DPPI: Disability, Pregnancy and Parenthood International. (2012). </a:t>
            </a:r>
            <a:r>
              <a:rPr lang="en-GB" b="1" i="1" dirty="0"/>
              <a:t>Supporting parents with learning disabilities and difficulties: a starting point</a:t>
            </a:r>
            <a:r>
              <a:rPr lang="en-GB" i="1" dirty="0"/>
              <a:t>.</a:t>
            </a:r>
            <a:r>
              <a:rPr lang="en-GB" dirty="0"/>
              <a:t> DPPI, London. </a:t>
            </a:r>
          </a:p>
          <a:p>
            <a:pPr lvl="0"/>
            <a:r>
              <a:rPr lang="en-GB" dirty="0"/>
              <a:t>Dorset Advocacy (2014). </a:t>
            </a:r>
            <a:r>
              <a:rPr lang="en-GB" b="1" i="1" dirty="0"/>
              <a:t>Voicing Family Rights: a multi-agency protocol for working with parents with learning disabilities in Dorset. </a:t>
            </a:r>
            <a:endParaRPr lang="en-GB" dirty="0"/>
          </a:p>
          <a:p>
            <a:pPr lvl="0"/>
            <a:r>
              <a:rPr lang="en-GB" dirty="0"/>
              <a:t>Tarleton, B., Ward, L. and Howarth J. (2006). </a:t>
            </a:r>
            <a:r>
              <a:rPr lang="en-GB" b="1" i="1" dirty="0"/>
              <a:t>Finding the right support – a review of issues and positive practice in supporting parents with learning difficulties and their children</a:t>
            </a:r>
            <a:r>
              <a:rPr lang="en-GB" i="1" dirty="0"/>
              <a:t>.</a:t>
            </a:r>
            <a:r>
              <a:rPr lang="en-GB" dirty="0"/>
              <a:t> Bristol: Norah Fry Research Centre. </a:t>
            </a:r>
          </a:p>
          <a:p>
            <a:pPr lvl="0"/>
            <a:r>
              <a:rPr lang="en-GB" b="1" dirty="0"/>
              <a:t>Working Together with Parents Network (</a:t>
            </a:r>
            <a:r>
              <a:rPr lang="en-GB" dirty="0"/>
              <a:t>2008). </a:t>
            </a:r>
            <a:r>
              <a:rPr lang="en-GB" b="1" i="1" dirty="0"/>
              <a:t>Facts and figures about parents with learning disabilities in England.</a:t>
            </a:r>
            <a:r>
              <a:rPr lang="en-GB" b="1" dirty="0"/>
              <a:t> </a:t>
            </a:r>
            <a:r>
              <a:rPr lang="en-GB" dirty="0"/>
              <a:t>Bristol, Norah Fry Research Centre.</a:t>
            </a:r>
          </a:p>
          <a:p>
            <a:endParaRPr lang="en-GB" dirty="0"/>
          </a:p>
        </p:txBody>
      </p:sp>
      <p:sp>
        <p:nvSpPr>
          <p:cNvPr id="3" name="Title 2"/>
          <p:cNvSpPr>
            <a:spLocks noGrp="1"/>
          </p:cNvSpPr>
          <p:nvPr>
            <p:ph type="title"/>
          </p:nvPr>
        </p:nvSpPr>
        <p:spPr/>
        <p:txBody>
          <a:bodyPr/>
          <a:lstStyle/>
          <a:p>
            <a:r>
              <a:rPr lang="en-GB" dirty="0"/>
              <a:t>Key Documents</a:t>
            </a:r>
          </a:p>
        </p:txBody>
      </p:sp>
    </p:spTree>
    <p:extLst>
      <p:ext uri="{BB962C8B-B14F-4D97-AF65-F5344CB8AC3E}">
        <p14:creationId xmlns:p14="http://schemas.microsoft.com/office/powerpoint/2010/main" val="94328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lack of effective and timely multi-agency working (supported by the findings in a literature review)</a:t>
            </a:r>
          </a:p>
          <a:p>
            <a:r>
              <a:rPr lang="en-GB" dirty="0"/>
              <a:t>the reasons for inadequate service provision are varied and complex</a:t>
            </a:r>
          </a:p>
          <a:p>
            <a:r>
              <a:rPr lang="en-GB" dirty="0"/>
              <a:t>failings due to </a:t>
            </a:r>
            <a:r>
              <a:rPr lang="en-GB" b="1" dirty="0"/>
              <a:t>poor communication between agencies, a lack of clarity of roles and responsibilities and conflicting priorities </a:t>
            </a:r>
            <a:r>
              <a:rPr lang="en-GB" dirty="0"/>
              <a:t>are key factors. </a:t>
            </a:r>
          </a:p>
        </p:txBody>
      </p:sp>
      <p:sp>
        <p:nvSpPr>
          <p:cNvPr id="3" name="Title 2"/>
          <p:cNvSpPr>
            <a:spLocks noGrp="1"/>
          </p:cNvSpPr>
          <p:nvPr>
            <p:ph type="title"/>
          </p:nvPr>
        </p:nvSpPr>
        <p:spPr/>
        <p:txBody>
          <a:bodyPr>
            <a:normAutofit fontScale="90000"/>
          </a:bodyPr>
          <a:lstStyle/>
          <a:p>
            <a:r>
              <a:rPr lang="en-GB" dirty="0"/>
              <a:t>Identified difficulties and key findings</a:t>
            </a:r>
          </a:p>
        </p:txBody>
      </p:sp>
    </p:spTree>
    <p:extLst>
      <p:ext uri="{BB962C8B-B14F-4D97-AF65-F5344CB8AC3E}">
        <p14:creationId xmlns:p14="http://schemas.microsoft.com/office/powerpoint/2010/main" val="91512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normAutofit fontScale="70000" lnSpcReduction="20000"/>
          </a:bodyPr>
          <a:lstStyle/>
          <a:p>
            <a:pPr lvl="0"/>
            <a:r>
              <a:rPr lang="en-US" b="1" dirty="0"/>
              <a:t>Working Together with Parents Network</a:t>
            </a:r>
            <a:r>
              <a:rPr lang="en-US" dirty="0"/>
              <a:t>: </a:t>
            </a:r>
            <a:r>
              <a:rPr lang="en-US" u="sng" dirty="0">
                <a:hlinkClick r:id="rId2"/>
              </a:rPr>
              <a:t>http://www.bristol.ac.uk/sps/wtpn/</a:t>
            </a:r>
            <a:r>
              <a:rPr lang="en-US" dirty="0"/>
              <a:t> </a:t>
            </a:r>
            <a:r>
              <a:rPr lang="en-GB" dirty="0"/>
              <a:t>supporting professionals working with parents with learning difficulties and learning disabilities, and their children. Any professional working in any way with parents with learning difficulties is welcome to join. Membership is free. Bev Taylor-Wade regularly attends the South West network meetings. </a:t>
            </a:r>
          </a:p>
          <a:p>
            <a:pPr lvl="0"/>
            <a:r>
              <a:rPr lang="en-GB" b="1" dirty="0"/>
              <a:t>Change:</a:t>
            </a:r>
            <a:r>
              <a:rPr lang="en-GB" dirty="0"/>
              <a:t> a leading national human rights organisation led by disabled people.</a:t>
            </a:r>
            <a:r>
              <a:rPr lang="en-GB" b="1" dirty="0"/>
              <a:t>  </a:t>
            </a:r>
            <a:r>
              <a:rPr lang="en-GB" u="sng" dirty="0">
                <a:hlinkClick r:id="rId3"/>
              </a:rPr>
              <a:t>http://www.changepeople.org/</a:t>
            </a:r>
            <a:endParaRPr lang="en-GB" dirty="0"/>
          </a:p>
          <a:p>
            <a:pPr lvl="0"/>
            <a:r>
              <a:rPr lang="en-GB" dirty="0"/>
              <a:t>SCIE: helping parents with learning disabilities in their role as parents: </a:t>
            </a:r>
            <a:r>
              <a:rPr lang="en-GB" u="sng" dirty="0">
                <a:hlinkClick r:id="rId4"/>
              </a:rPr>
              <a:t>http://www.scie.org.uk/publications/briefings/briefing14/</a:t>
            </a:r>
            <a:endParaRPr lang="en-GB" dirty="0"/>
          </a:p>
          <a:p>
            <a:pPr lvl="0"/>
            <a:r>
              <a:rPr lang="en-GB" b="1" dirty="0"/>
              <a:t>BILD: </a:t>
            </a:r>
            <a:r>
              <a:rPr lang="en-GB" dirty="0"/>
              <a:t>various resources for parents and professionals: </a:t>
            </a:r>
            <a:r>
              <a:rPr lang="en-GB" u="sng" dirty="0">
                <a:hlinkClick r:id="rId5"/>
              </a:rPr>
              <a:t>http://www.bild.org.uk/information/useful-resources/parenting-to-workforce/#Parenting</a:t>
            </a:r>
            <a:endParaRPr lang="en-GB" dirty="0"/>
          </a:p>
          <a:p>
            <a:pPr lvl="0"/>
            <a:r>
              <a:rPr lang="en-GB" dirty="0"/>
              <a:t>Disability, pregnancy and parenthood: </a:t>
            </a:r>
            <a:r>
              <a:rPr lang="en-GB" u="sng" dirty="0">
                <a:hlinkClick r:id="rId6"/>
              </a:rPr>
              <a:t>http://www.dppi.org.uk/</a:t>
            </a:r>
            <a:r>
              <a:rPr lang="en-GB" dirty="0"/>
              <a:t> various publications, including Supporting parents with learning disabilities and difficulties: a starting point: </a:t>
            </a:r>
            <a:r>
              <a:rPr lang="en-GB" u="sng" dirty="0">
                <a:hlinkClick r:id="rId7"/>
              </a:rPr>
              <a:t>http://www.dppi.org.uk/information/publications/</a:t>
            </a:r>
            <a:endParaRPr lang="en-GB" dirty="0"/>
          </a:p>
          <a:p>
            <a:endParaRPr lang="en-GB" dirty="0"/>
          </a:p>
        </p:txBody>
      </p:sp>
      <p:sp>
        <p:nvSpPr>
          <p:cNvPr id="3" name="Title 2"/>
          <p:cNvSpPr>
            <a:spLocks noGrp="1"/>
          </p:cNvSpPr>
          <p:nvPr>
            <p:ph type="title"/>
          </p:nvPr>
        </p:nvSpPr>
        <p:spPr/>
        <p:txBody>
          <a:bodyPr>
            <a:normAutofit fontScale="90000"/>
          </a:bodyPr>
          <a:lstStyle/>
          <a:p>
            <a:r>
              <a:rPr lang="en-US" b="1" u="sng" dirty="0"/>
              <a:t>Websites and networks:</a:t>
            </a:r>
            <a:br>
              <a:rPr lang="en-GB" dirty="0"/>
            </a:br>
            <a:endParaRPr lang="en-GB" dirty="0"/>
          </a:p>
        </p:txBody>
      </p:sp>
    </p:spTree>
    <p:extLst>
      <p:ext uri="{BB962C8B-B14F-4D97-AF65-F5344CB8AC3E}">
        <p14:creationId xmlns:p14="http://schemas.microsoft.com/office/powerpoint/2010/main" val="250007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12776"/>
            <a:ext cx="7408333" cy="4713387"/>
          </a:xfrm>
        </p:spPr>
        <p:txBody>
          <a:bodyPr>
            <a:normAutofit fontScale="25000" lnSpcReduction="20000"/>
          </a:bodyPr>
          <a:lstStyle/>
          <a:p>
            <a:r>
              <a:rPr lang="en-GB" b="1" dirty="0"/>
              <a:t> </a:t>
            </a:r>
            <a:endParaRPr lang="en-GB" dirty="0"/>
          </a:p>
          <a:p>
            <a:r>
              <a:rPr lang="en-GB" sz="4000" dirty="0"/>
              <a:t>Baum, S. and Burns, J. (2007). </a:t>
            </a:r>
            <a:r>
              <a:rPr lang="en-GB" sz="4000" i="1" dirty="0"/>
              <a:t>Mothers with learning disabilities: experiences and meanings of losing custody of their children.</a:t>
            </a:r>
            <a:r>
              <a:rPr lang="en-GB" sz="4000" dirty="0"/>
              <a:t> Learning Disability Review 12 (3), p.3–14.</a:t>
            </a:r>
          </a:p>
          <a:p>
            <a:r>
              <a:rPr lang="en-GB" sz="4000" dirty="0"/>
              <a:t>Booth, T. (2000). Parents with learning difficulties, child protection and the courts. </a:t>
            </a:r>
            <a:r>
              <a:rPr lang="en-GB" sz="4000" i="1" dirty="0"/>
              <a:t>Representing Children </a:t>
            </a:r>
            <a:r>
              <a:rPr lang="en-GB" sz="4000" dirty="0"/>
              <a:t>13 (3) 175 – 88.</a:t>
            </a:r>
          </a:p>
          <a:p>
            <a:r>
              <a:rPr lang="en-GB" sz="4000" dirty="0"/>
              <a:t>Booth, T. and Booth, W. (1998). </a:t>
            </a:r>
            <a:r>
              <a:rPr lang="en-GB" sz="4000" i="1" dirty="0"/>
              <a:t>Growing up with parents who have learning difficulties</a:t>
            </a:r>
            <a:r>
              <a:rPr lang="en-GB" sz="4000" dirty="0"/>
              <a:t>. London: Routledge.</a:t>
            </a:r>
          </a:p>
          <a:p>
            <a:r>
              <a:rPr lang="en-GB" sz="4000" dirty="0"/>
              <a:t>Booth, T. and Booth, W. (2004). </a:t>
            </a:r>
            <a:r>
              <a:rPr lang="en-GB" sz="4000" i="1" dirty="0"/>
              <a:t>A family at risk: multiple perspectives on parenting and child protection. </a:t>
            </a:r>
            <a:r>
              <a:rPr lang="en-GB" sz="4000" dirty="0"/>
              <a:t>British Journal of Learning Disabilities 32, p.9–15.</a:t>
            </a:r>
          </a:p>
          <a:p>
            <a:r>
              <a:rPr lang="en-GB" sz="4000" dirty="0"/>
              <a:t>Booth, T., Booth, W. and McConnell, D. (2005). </a:t>
            </a:r>
            <a:r>
              <a:rPr lang="en-GB" sz="4000" i="1" dirty="0"/>
              <a:t>The prevalence and outcomes of care proceedings involving parents with learning difficulties in the family courts.</a:t>
            </a:r>
            <a:r>
              <a:rPr lang="en-GB" sz="4000" dirty="0"/>
              <a:t> Journal of Applied Research in Intellectual Disabilities 18, p.7–17. </a:t>
            </a:r>
          </a:p>
          <a:p>
            <a:r>
              <a:rPr lang="en-GB" sz="4000" dirty="0"/>
              <a:t>Booth, T., McConnell, D. and Booth, W. (2006). </a:t>
            </a:r>
            <a:r>
              <a:rPr lang="en-GB" sz="4000" i="1" dirty="0"/>
              <a:t>Temporal discrimination and parents with learning difficulties in the child protection system.</a:t>
            </a:r>
            <a:r>
              <a:rPr lang="en-GB" sz="4000" dirty="0"/>
              <a:t> British Journal of Social Work 36, p.997 – 1015.</a:t>
            </a:r>
          </a:p>
          <a:p>
            <a:r>
              <a:rPr lang="en-GB" sz="4000" dirty="0"/>
              <a:t>Clayton, O., Chester, A., </a:t>
            </a:r>
            <a:r>
              <a:rPr lang="en-GB" sz="4000" dirty="0" err="1"/>
              <a:t>Mildon</a:t>
            </a:r>
            <a:r>
              <a:rPr lang="en-GB" sz="4000" dirty="0"/>
              <a:t>, R. and Matthews, J. (2008). </a:t>
            </a:r>
            <a:r>
              <a:rPr lang="en-GB" sz="4000" i="1" dirty="0"/>
              <a:t>Practitioners who work with parents with intellectual disability: stress, coping and training needs.</a:t>
            </a:r>
            <a:r>
              <a:rPr lang="en-GB" sz="4000" dirty="0"/>
              <a:t> Journal of Applied Research in Intellectual Disabilities. 21, p.367–376. </a:t>
            </a:r>
          </a:p>
          <a:p>
            <a:r>
              <a:rPr lang="en-GB" sz="4000" dirty="0"/>
              <a:t>Cleaver, H. and Nicholson, D. (2007). </a:t>
            </a:r>
            <a:r>
              <a:rPr lang="en-GB" sz="4000" i="1" dirty="0"/>
              <a:t>Parental learning disability and children’s needs. </a:t>
            </a:r>
            <a:r>
              <a:rPr lang="en-GB" sz="4000" dirty="0"/>
              <a:t>London: Jessica Kingsley. </a:t>
            </a:r>
          </a:p>
          <a:p>
            <a:r>
              <a:rPr lang="en-GB" sz="4000" dirty="0"/>
              <a:t>Devaney, J. (2008). </a:t>
            </a:r>
            <a:r>
              <a:rPr lang="en-GB" sz="4000" i="1" dirty="0"/>
              <a:t>Inter professional working in child protection with families with long term and complex needs.</a:t>
            </a:r>
            <a:r>
              <a:rPr lang="en-GB" sz="4000" dirty="0"/>
              <a:t> Child Abuse Review</a:t>
            </a:r>
            <a:r>
              <a:rPr lang="en-GB" sz="4000" i="1" dirty="0"/>
              <a:t> </a:t>
            </a:r>
            <a:r>
              <a:rPr lang="en-GB" sz="4000" dirty="0"/>
              <a:t>17, p.242–261.</a:t>
            </a:r>
          </a:p>
          <a:p>
            <a:r>
              <a:rPr lang="en-GB" sz="4000" dirty="0"/>
              <a:t>Emerson, E., Malam, S., Davies, I. and Spencer, K. (2005). </a:t>
            </a:r>
            <a:r>
              <a:rPr lang="en-GB" sz="4000" i="1" dirty="0"/>
              <a:t>Adults with learning difficulties in England 2003/4. </a:t>
            </a:r>
            <a:r>
              <a:rPr lang="en-GB" sz="4000" dirty="0"/>
              <a:t>Leeds: Health and Social Care Information centre. </a:t>
            </a:r>
          </a:p>
          <a:p>
            <a:r>
              <a:rPr lang="en-GB" sz="4000" dirty="0" err="1"/>
              <a:t>Goodinge</a:t>
            </a:r>
            <a:r>
              <a:rPr lang="en-GB" sz="4000" dirty="0"/>
              <a:t>, S. (2000). </a:t>
            </a:r>
            <a:r>
              <a:rPr lang="en-GB" sz="4000" i="1" dirty="0"/>
              <a:t>A jigsaw of services – inspection of services to support disabled adults in their parenting role.</a:t>
            </a:r>
            <a:r>
              <a:rPr lang="en-GB" sz="4000" dirty="0"/>
              <a:t> London: Department of Health publications. </a:t>
            </a:r>
          </a:p>
          <a:p>
            <a:r>
              <a:rPr lang="en-GB" sz="4000" dirty="0"/>
              <a:t>McConnell, D. and Llewellyn, G. (2000). </a:t>
            </a:r>
            <a:r>
              <a:rPr lang="en-GB" sz="4000" i="1" dirty="0"/>
              <a:t>Disability and discrimination in statutory child protection procedures</a:t>
            </a:r>
            <a:r>
              <a:rPr lang="en-GB" sz="4000" dirty="0"/>
              <a:t>. Disability and Society 15 (6), p.883–895.</a:t>
            </a:r>
          </a:p>
          <a:p>
            <a:r>
              <a:rPr lang="en-GB" sz="4000" dirty="0"/>
              <a:t>McConnell, D. and Llewellyn, G. (2002). </a:t>
            </a:r>
            <a:r>
              <a:rPr lang="en-GB" sz="4000" i="1" dirty="0"/>
              <a:t>Stereotypes, parents with intellectual disability and child protection. </a:t>
            </a:r>
            <a:r>
              <a:rPr lang="en-GB" sz="4000" dirty="0"/>
              <a:t>Journal of Social Welfare and Family Law 24 (3), p.297 -317.</a:t>
            </a:r>
          </a:p>
          <a:p>
            <a:r>
              <a:rPr lang="en-GB" sz="4000" dirty="0"/>
              <a:t>McGaw, S. and Newman, T. (2005). </a:t>
            </a:r>
            <a:r>
              <a:rPr lang="en-GB" sz="4000" i="1" dirty="0"/>
              <a:t>What works for parents with learning disabilities?</a:t>
            </a:r>
            <a:r>
              <a:rPr lang="en-GB" sz="4000" dirty="0"/>
              <a:t> 2</a:t>
            </a:r>
            <a:r>
              <a:rPr lang="en-GB" sz="4000" baseline="30000" dirty="0"/>
              <a:t>nd</a:t>
            </a:r>
            <a:r>
              <a:rPr lang="en-GB" sz="4000" dirty="0"/>
              <a:t> ed. Ilford: Barnardo’s.</a:t>
            </a:r>
          </a:p>
          <a:p>
            <a:pPr eaLnBrk="0" fontAlgn="base" hangingPunct="0"/>
            <a:r>
              <a:rPr lang="en-GB" sz="4000" dirty="0"/>
              <a:t>Moore, S. (2004). </a:t>
            </a:r>
            <a:r>
              <a:rPr lang="en-GB" sz="4000" i="1" dirty="0"/>
              <a:t>Assessing parents with learning difficulties – time for a new approach.</a:t>
            </a:r>
            <a:r>
              <a:rPr lang="en-GB" sz="4000" dirty="0"/>
              <a:t> Community Living 18 (2), p.18–19.  </a:t>
            </a:r>
          </a:p>
          <a:p>
            <a:pPr eaLnBrk="0" fontAlgn="base" hangingPunct="0"/>
            <a:r>
              <a:rPr lang="en-GB" sz="4000" dirty="0"/>
              <a:t>Morris, J. and Wates, M. (2007). </a:t>
            </a:r>
            <a:r>
              <a:rPr lang="en-GB" sz="4000" i="1" dirty="0"/>
              <a:t>Working together to support disabled parents</a:t>
            </a:r>
            <a:r>
              <a:rPr lang="en-GB" sz="4000" dirty="0"/>
              <a:t>. London: Social Care Institute for Excellence. </a:t>
            </a:r>
          </a:p>
          <a:p>
            <a:pPr eaLnBrk="0" fontAlgn="base" hangingPunct="0"/>
            <a:r>
              <a:rPr lang="en-GB" sz="4000" dirty="0" err="1"/>
              <a:t>Selbie</a:t>
            </a:r>
            <a:r>
              <a:rPr lang="en-GB" sz="4000" dirty="0"/>
              <a:t>, J. (2012). </a:t>
            </a:r>
            <a:r>
              <a:rPr lang="en-GB" sz="4000" i="1" dirty="0"/>
              <a:t>Working together to keep children safe and well when parents have learning difficulties.</a:t>
            </a:r>
            <a:r>
              <a:rPr lang="en-GB" sz="4000" dirty="0"/>
              <a:t> Community Practitioner, May </a:t>
            </a:r>
            <a:r>
              <a:rPr lang="en-GB" sz="4000" b="1" dirty="0"/>
              <a:t>85</a:t>
            </a:r>
            <a:r>
              <a:rPr lang="en-GB" sz="4000" dirty="0"/>
              <a:t>(5), p.34 - 37. </a:t>
            </a:r>
          </a:p>
          <a:p>
            <a:r>
              <a:rPr lang="en-GB" sz="4000" dirty="0" err="1"/>
              <a:t>Shewan</a:t>
            </a:r>
            <a:r>
              <a:rPr lang="en-GB" sz="4000" dirty="0"/>
              <a:t>, L., Crawley, R., McKenzie, K. and Quayle, E. (2012</a:t>
            </a:r>
            <a:r>
              <a:rPr lang="en-GB" sz="4000" i="1" dirty="0"/>
              <a:t>). A qualitative exploration of the identities of parents with a learning disability.</a:t>
            </a:r>
            <a:r>
              <a:rPr lang="en-GB" sz="4000" dirty="0"/>
              <a:t> British Journal of Learning Disabilities 42,</a:t>
            </a:r>
            <a:r>
              <a:rPr lang="en-GB" sz="4000" b="1" dirty="0"/>
              <a:t> p.</a:t>
            </a:r>
            <a:r>
              <a:rPr lang="en-GB" sz="4000" dirty="0"/>
              <a:t>19-26.  </a:t>
            </a:r>
          </a:p>
          <a:p>
            <a:r>
              <a:rPr lang="en-GB" sz="4000" dirty="0"/>
              <a:t>Social Care Institute for Excellence. (2005). </a:t>
            </a:r>
            <a:r>
              <a:rPr lang="en-GB" sz="4000" i="1" dirty="0"/>
              <a:t>Helping parents with learning disabilities in their role as parents</a:t>
            </a:r>
            <a:r>
              <a:rPr lang="en-GB" sz="4000" dirty="0"/>
              <a:t>. </a:t>
            </a:r>
            <a:r>
              <a:rPr lang="en-GB" sz="4000" u="sng" dirty="0">
                <a:hlinkClick r:id="rId2"/>
              </a:rPr>
              <a:t>http://www.scie.org.uk/publications/briefings/files/briefing14.pdf</a:t>
            </a:r>
            <a:endParaRPr lang="en-GB" sz="4000" dirty="0"/>
          </a:p>
          <a:p>
            <a:r>
              <a:rPr lang="en-GB" sz="4000" dirty="0"/>
              <a:t>Tarleton, B. and Porter, S. (2012). </a:t>
            </a:r>
            <a:r>
              <a:rPr lang="en-GB" sz="4000" i="1" dirty="0"/>
              <a:t>Crossing no man’s land: a specialist support service for parents with learning disabilities. </a:t>
            </a:r>
            <a:r>
              <a:rPr lang="en-GB" sz="4000" dirty="0"/>
              <a:t>Child and Family Social Work 17, p.233-243</a:t>
            </a:r>
          </a:p>
          <a:p>
            <a:endParaRPr lang="en-GB" sz="4000" dirty="0"/>
          </a:p>
        </p:txBody>
      </p:sp>
      <p:sp>
        <p:nvSpPr>
          <p:cNvPr id="3" name="Title 2"/>
          <p:cNvSpPr>
            <a:spLocks noGrp="1"/>
          </p:cNvSpPr>
          <p:nvPr>
            <p:ph type="title"/>
          </p:nvPr>
        </p:nvSpPr>
        <p:spPr/>
        <p:txBody>
          <a:bodyPr/>
          <a:lstStyle/>
          <a:p>
            <a:r>
              <a:rPr lang="en-GB" dirty="0"/>
              <a:t>Journal Articles</a:t>
            </a:r>
          </a:p>
        </p:txBody>
      </p:sp>
    </p:spTree>
    <p:extLst>
      <p:ext uri="{BB962C8B-B14F-4D97-AF65-F5344CB8AC3E}">
        <p14:creationId xmlns:p14="http://schemas.microsoft.com/office/powerpoint/2010/main" val="3709775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844824"/>
            <a:ext cx="7408333" cy="4281339"/>
          </a:xfrm>
        </p:spPr>
        <p:txBody>
          <a:bodyPr>
            <a:normAutofit fontScale="77500" lnSpcReduction="20000"/>
          </a:bodyPr>
          <a:lstStyle/>
          <a:p>
            <a:pPr marL="0" indent="0">
              <a:buNone/>
            </a:pPr>
            <a:r>
              <a:rPr lang="en-GB" sz="3100" dirty="0"/>
              <a:t>My contact details:</a:t>
            </a:r>
          </a:p>
          <a:p>
            <a:pPr marL="0" indent="0">
              <a:buNone/>
            </a:pPr>
            <a:endParaRPr lang="en-GB" sz="3100" dirty="0"/>
          </a:p>
          <a:p>
            <a:pPr marL="0" indent="0">
              <a:buNone/>
            </a:pPr>
            <a:r>
              <a:rPr lang="en-GB" sz="3100" b="1" dirty="0"/>
              <a:t>Bev </a:t>
            </a:r>
            <a:r>
              <a:rPr lang="en-GB" sz="3100" b="1" dirty="0" err="1"/>
              <a:t>Taylor-Wade</a:t>
            </a:r>
            <a:endParaRPr lang="en-GB" sz="3100" dirty="0"/>
          </a:p>
          <a:p>
            <a:pPr marL="0" indent="0">
              <a:buNone/>
            </a:pPr>
            <a:r>
              <a:rPr lang="en-GB" sz="3100" dirty="0"/>
              <a:t>Clinical Specialist Occupational Therapist</a:t>
            </a:r>
          </a:p>
          <a:p>
            <a:pPr marL="0" indent="0">
              <a:buNone/>
            </a:pPr>
            <a:r>
              <a:rPr lang="en-GB" sz="3100" dirty="0"/>
              <a:t>The West Dorset Intensive Support Team</a:t>
            </a:r>
          </a:p>
          <a:p>
            <a:pPr marL="0" indent="0">
              <a:buNone/>
            </a:pPr>
            <a:r>
              <a:rPr lang="en-GB" sz="3100" dirty="0"/>
              <a:t>1a Acland Road</a:t>
            </a:r>
          </a:p>
          <a:p>
            <a:pPr marL="0" indent="0">
              <a:buNone/>
            </a:pPr>
            <a:r>
              <a:rPr lang="en-GB" sz="3100" dirty="0"/>
              <a:t>Dorchester</a:t>
            </a:r>
          </a:p>
          <a:p>
            <a:pPr marL="0" indent="0">
              <a:buNone/>
            </a:pPr>
            <a:r>
              <a:rPr lang="en-GB" sz="3100" dirty="0"/>
              <a:t>DT1 1EF</a:t>
            </a:r>
          </a:p>
          <a:p>
            <a:pPr marL="0" indent="0">
              <a:buNone/>
            </a:pPr>
            <a:r>
              <a:rPr lang="en-GB" sz="3100" dirty="0"/>
              <a:t>Tel: 01305 751360</a:t>
            </a:r>
          </a:p>
          <a:p>
            <a:pPr marL="0" indent="0">
              <a:buNone/>
            </a:pPr>
            <a:r>
              <a:rPr lang="en-GB" sz="3100" dirty="0"/>
              <a:t>Mobile: 07786 624835 </a:t>
            </a:r>
          </a:p>
          <a:p>
            <a:pPr marL="0" indent="0">
              <a:buNone/>
            </a:pPr>
            <a:r>
              <a:rPr lang="en-GB" sz="3100" dirty="0"/>
              <a:t>Email: bev.taylor-wade@nhs.net</a:t>
            </a:r>
          </a:p>
          <a:p>
            <a:pPr marL="0" indent="0">
              <a:buNone/>
            </a:pPr>
            <a:endParaRPr lang="en-GB" sz="3600" dirty="0"/>
          </a:p>
        </p:txBody>
      </p:sp>
      <p:sp>
        <p:nvSpPr>
          <p:cNvPr id="2" name="Title 1"/>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293115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76872"/>
            <a:ext cx="7408333" cy="4176464"/>
          </a:xfrm>
        </p:spPr>
        <p:txBody>
          <a:bodyPr>
            <a:noAutofit/>
          </a:bodyPr>
          <a:lstStyle/>
          <a:p>
            <a:r>
              <a:rPr lang="en-GB" dirty="0"/>
              <a:t>We increasingly work with parents with learning disabilities.</a:t>
            </a:r>
          </a:p>
          <a:p>
            <a:r>
              <a:rPr lang="en-GB" dirty="0"/>
              <a:t>We do not always work in a well coordinated way.</a:t>
            </a:r>
          </a:p>
          <a:p>
            <a:r>
              <a:rPr lang="en-GB" dirty="0"/>
              <a:t>We do not always identify and provide the support needed for successful parenting in a timely way.</a:t>
            </a:r>
          </a:p>
          <a:p>
            <a:r>
              <a:rPr lang="en-GB" dirty="0"/>
              <a:t>Services do not always understand how to make reasonable adjustments. </a:t>
            </a:r>
          </a:p>
        </p:txBody>
      </p:sp>
      <p:sp>
        <p:nvSpPr>
          <p:cNvPr id="4" name="Title 3"/>
          <p:cNvSpPr>
            <a:spLocks noGrp="1"/>
          </p:cNvSpPr>
          <p:nvPr>
            <p:ph type="title"/>
          </p:nvPr>
        </p:nvSpPr>
        <p:spPr/>
        <p:txBody>
          <a:bodyPr/>
          <a:lstStyle/>
          <a:p>
            <a:r>
              <a:rPr lang="en-GB" dirty="0"/>
              <a:t>My experience:</a:t>
            </a:r>
          </a:p>
        </p:txBody>
      </p:sp>
    </p:spTree>
    <p:extLst>
      <p:ext uri="{BB962C8B-B14F-4D97-AF65-F5344CB8AC3E}">
        <p14:creationId xmlns:p14="http://schemas.microsoft.com/office/powerpoint/2010/main" val="77953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documents</a:t>
            </a:r>
          </a:p>
        </p:txBody>
      </p:sp>
      <p:sp>
        <p:nvSpPr>
          <p:cNvPr id="3" name="Content Placeholder 2"/>
          <p:cNvSpPr>
            <a:spLocks noGrp="1"/>
          </p:cNvSpPr>
          <p:nvPr>
            <p:ph sz="quarter" idx="13"/>
          </p:nvPr>
        </p:nvSpPr>
        <p:spPr/>
        <p:txBody>
          <a:bodyPr/>
          <a:lstStyle/>
          <a:p>
            <a:r>
              <a:rPr lang="en-GB" dirty="0"/>
              <a:t>Good practice guidance on working with parents with a learning disability. 2007. (updated 2016).  </a:t>
            </a:r>
            <a:r>
              <a:rPr lang="en-GB" i="1" dirty="0"/>
              <a:t>Department of Health and Department for Education and Skills. The Stationery Office.</a:t>
            </a:r>
          </a:p>
        </p:txBody>
      </p:sp>
      <p:sp>
        <p:nvSpPr>
          <p:cNvPr id="4" name="Content Placeholder 3"/>
          <p:cNvSpPr>
            <a:spLocks noGrp="1"/>
          </p:cNvSpPr>
          <p:nvPr>
            <p:ph sz="quarter" idx="14"/>
          </p:nvPr>
        </p:nvSpPr>
        <p:spPr/>
        <p:txBody>
          <a:bodyPr/>
          <a:lstStyle/>
          <a:p>
            <a:r>
              <a:rPr lang="en-GB" dirty="0"/>
              <a:t>Voicing family rights: a multi-agency protocol for  working with parents with learning disabilities in Dorset. 2014. </a:t>
            </a:r>
            <a:r>
              <a:rPr lang="en-GB" i="1" dirty="0"/>
              <a:t>Dorset Advocacy.</a:t>
            </a:r>
          </a:p>
        </p:txBody>
      </p:sp>
    </p:spTree>
    <p:extLst>
      <p:ext uri="{BB962C8B-B14F-4D97-AF65-F5344CB8AC3E}">
        <p14:creationId xmlns:p14="http://schemas.microsoft.com/office/powerpoint/2010/main" val="142400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“Children and adult services work in very different ways, so there is often limited joined up working and understanding” (Dorset Advocacy, 2014).</a:t>
            </a:r>
          </a:p>
          <a:p>
            <a:pPr marL="0" indent="0">
              <a:buNone/>
            </a:pPr>
            <a:endParaRPr lang="en-GB" dirty="0"/>
          </a:p>
          <a:p>
            <a:r>
              <a:rPr lang="en-GB" dirty="0"/>
              <a:t>“There is no clear understanding of the roles and responsibilities of children’s, adult and learning disabilities teams and how they work together” (Dorset Advocacy, 2014). </a:t>
            </a:r>
          </a:p>
          <a:p>
            <a:endParaRPr lang="en-GB" dirty="0"/>
          </a:p>
        </p:txBody>
      </p:sp>
      <p:sp>
        <p:nvSpPr>
          <p:cNvPr id="2" name="Title 1"/>
          <p:cNvSpPr>
            <a:spLocks noGrp="1"/>
          </p:cNvSpPr>
          <p:nvPr>
            <p:ph type="title"/>
          </p:nvPr>
        </p:nvSpPr>
        <p:spPr/>
        <p:txBody>
          <a:bodyPr/>
          <a:lstStyle/>
          <a:p>
            <a:r>
              <a:rPr lang="en-GB" dirty="0"/>
              <a:t>What do these tell us?</a:t>
            </a:r>
          </a:p>
        </p:txBody>
      </p:sp>
    </p:spTree>
    <p:extLst>
      <p:ext uri="{BB962C8B-B14F-4D97-AF65-F5344CB8AC3E}">
        <p14:creationId xmlns:p14="http://schemas.microsoft.com/office/powerpoint/2010/main" val="276847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GB" dirty="0"/>
              <a:t>Accessible information and effective communication</a:t>
            </a:r>
          </a:p>
          <a:p>
            <a:pPr marL="457200" indent="-457200">
              <a:buFont typeface="+mj-lt"/>
              <a:buAutoNum type="arabicPeriod"/>
            </a:pPr>
            <a:r>
              <a:rPr lang="en-GB" dirty="0"/>
              <a:t>Clear and coordinated referral and assessment  processes, including eligibility and care pathways</a:t>
            </a:r>
          </a:p>
          <a:p>
            <a:pPr marL="457200" indent="-457200">
              <a:buFont typeface="+mj-lt"/>
              <a:buAutoNum type="arabicPeriod"/>
            </a:pPr>
            <a:r>
              <a:rPr lang="en-GB" dirty="0"/>
              <a:t>Support based on an assessment of strengths and needs</a:t>
            </a:r>
          </a:p>
          <a:p>
            <a:pPr marL="457200" indent="-457200">
              <a:buFont typeface="+mj-lt"/>
              <a:buAutoNum type="arabicPeriod"/>
            </a:pPr>
            <a:r>
              <a:rPr lang="en-GB" dirty="0"/>
              <a:t>Long term support where necessary</a:t>
            </a:r>
          </a:p>
          <a:p>
            <a:pPr marL="457200" indent="-457200">
              <a:buFont typeface="+mj-lt"/>
              <a:buAutoNum type="arabicPeriod"/>
            </a:pPr>
            <a:r>
              <a:rPr lang="en-GB" dirty="0"/>
              <a:t>Access to independent advocacy.</a:t>
            </a:r>
          </a:p>
        </p:txBody>
      </p:sp>
      <p:sp>
        <p:nvSpPr>
          <p:cNvPr id="3" name="Title 2"/>
          <p:cNvSpPr>
            <a:spLocks noGrp="1"/>
          </p:cNvSpPr>
          <p:nvPr>
            <p:ph type="title"/>
          </p:nvPr>
        </p:nvSpPr>
        <p:spPr/>
        <p:txBody>
          <a:bodyPr>
            <a:normAutofit fontScale="90000"/>
          </a:bodyPr>
          <a:lstStyle/>
          <a:p>
            <a:r>
              <a:rPr lang="en-GB" dirty="0"/>
              <a:t>The Good Practice Guidance identifies 5 key features of good practice:</a:t>
            </a:r>
          </a:p>
        </p:txBody>
      </p:sp>
    </p:spTree>
    <p:extLst>
      <p:ext uri="{BB962C8B-B14F-4D97-AF65-F5344CB8AC3E}">
        <p14:creationId xmlns:p14="http://schemas.microsoft.com/office/powerpoint/2010/main" val="378868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Split into small groups of 4 or 5.</a:t>
            </a:r>
          </a:p>
          <a:p>
            <a:r>
              <a:rPr lang="en-GB" dirty="0"/>
              <a:t>Read the case study.</a:t>
            </a:r>
          </a:p>
          <a:p>
            <a:r>
              <a:rPr lang="en-GB" dirty="0"/>
              <a:t>Identify significant information and events</a:t>
            </a:r>
          </a:p>
          <a:p>
            <a:r>
              <a:rPr lang="en-GB" dirty="0"/>
              <a:t>What and how could services work effectively together to support the family and ensure safety? </a:t>
            </a:r>
          </a:p>
          <a:p>
            <a:r>
              <a:rPr lang="en-GB" dirty="0"/>
              <a:t>Feedback </a:t>
            </a:r>
          </a:p>
          <a:p>
            <a:r>
              <a:rPr lang="en-GB" b="1" dirty="0"/>
              <a:t>Key points to take forward</a:t>
            </a:r>
          </a:p>
        </p:txBody>
      </p:sp>
      <p:sp>
        <p:nvSpPr>
          <p:cNvPr id="3" name="Title 2"/>
          <p:cNvSpPr>
            <a:spLocks noGrp="1"/>
          </p:cNvSpPr>
          <p:nvPr>
            <p:ph type="title"/>
          </p:nvPr>
        </p:nvSpPr>
        <p:spPr/>
        <p:txBody>
          <a:bodyPr/>
          <a:lstStyle/>
          <a:p>
            <a:r>
              <a:rPr lang="en-GB" dirty="0"/>
              <a:t>Case Study </a:t>
            </a:r>
          </a:p>
        </p:txBody>
      </p:sp>
    </p:spTree>
    <p:extLst>
      <p:ext uri="{BB962C8B-B14F-4D97-AF65-F5344CB8AC3E}">
        <p14:creationId xmlns:p14="http://schemas.microsoft.com/office/powerpoint/2010/main" val="339552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dirty="0"/>
              <a:t>Improve local services for parents with learning disabilities by:</a:t>
            </a:r>
          </a:p>
          <a:p>
            <a:r>
              <a:rPr lang="en-GB" dirty="0"/>
              <a:t>Developing coordinated working</a:t>
            </a:r>
          </a:p>
          <a:p>
            <a:r>
              <a:rPr lang="en-GB" dirty="0"/>
              <a:t>Identifying key services and roles </a:t>
            </a:r>
          </a:p>
          <a:p>
            <a:r>
              <a:rPr lang="en-GB" dirty="0"/>
              <a:t>Understanding referral processes</a:t>
            </a:r>
          </a:p>
          <a:p>
            <a:r>
              <a:rPr lang="en-GB" dirty="0"/>
              <a:t>Knowing who to refer to and when</a:t>
            </a:r>
          </a:p>
          <a:p>
            <a:r>
              <a:rPr lang="en-GB" dirty="0"/>
              <a:t>Sharing skills and resources</a:t>
            </a:r>
          </a:p>
          <a:p>
            <a:r>
              <a:rPr lang="en-GB" dirty="0"/>
              <a:t>Providing support and peer supervision</a:t>
            </a:r>
          </a:p>
          <a:p>
            <a:endParaRPr lang="en-GB" dirty="0"/>
          </a:p>
          <a:p>
            <a:endParaRPr lang="en-GB" dirty="0"/>
          </a:p>
        </p:txBody>
      </p:sp>
      <p:sp>
        <p:nvSpPr>
          <p:cNvPr id="2" name="Title 1"/>
          <p:cNvSpPr>
            <a:spLocks noGrp="1"/>
          </p:cNvSpPr>
          <p:nvPr>
            <p:ph type="title"/>
          </p:nvPr>
        </p:nvSpPr>
        <p:spPr/>
        <p:txBody>
          <a:bodyPr/>
          <a:lstStyle/>
          <a:p>
            <a:r>
              <a:rPr lang="en-GB" dirty="0"/>
              <a:t>Improving local services</a:t>
            </a:r>
          </a:p>
        </p:txBody>
      </p:sp>
    </p:spTree>
    <p:extLst>
      <p:ext uri="{BB962C8B-B14F-4D97-AF65-F5344CB8AC3E}">
        <p14:creationId xmlns:p14="http://schemas.microsoft.com/office/powerpoint/2010/main" val="31694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3633267"/>
          </a:xfrm>
        </p:spPr>
        <p:txBody>
          <a:bodyPr>
            <a:noAutofit/>
          </a:bodyPr>
          <a:lstStyle/>
          <a:p>
            <a:pPr marL="0" indent="0">
              <a:buNone/>
            </a:pPr>
            <a:r>
              <a:rPr lang="en-GB" b="1" dirty="0"/>
              <a:t>The community learning disabilities teams and </a:t>
            </a:r>
          </a:p>
          <a:p>
            <a:pPr marL="0" indent="0">
              <a:buNone/>
            </a:pPr>
            <a:r>
              <a:rPr lang="en-GB" b="1" dirty="0"/>
              <a:t>The children’s social work team</a:t>
            </a:r>
          </a:p>
          <a:p>
            <a:pPr marL="0" indent="0">
              <a:buNone/>
            </a:pPr>
            <a:r>
              <a:rPr lang="en-GB" dirty="0"/>
              <a:t>Others identified:</a:t>
            </a:r>
          </a:p>
          <a:p>
            <a:r>
              <a:rPr lang="en-GB" dirty="0"/>
              <a:t>Children’s centres</a:t>
            </a:r>
          </a:p>
          <a:p>
            <a:r>
              <a:rPr lang="en-GB" dirty="0"/>
              <a:t>Midwives</a:t>
            </a:r>
          </a:p>
          <a:p>
            <a:r>
              <a:rPr lang="en-GB" dirty="0"/>
              <a:t>Health visitors</a:t>
            </a:r>
          </a:p>
          <a:p>
            <a:r>
              <a:rPr lang="en-GB" dirty="0"/>
              <a:t>GP’s</a:t>
            </a:r>
          </a:p>
          <a:p>
            <a:r>
              <a:rPr lang="en-GB" dirty="0"/>
              <a:t>Advocacy</a:t>
            </a:r>
          </a:p>
        </p:txBody>
      </p:sp>
      <p:sp>
        <p:nvSpPr>
          <p:cNvPr id="3" name="Title 2"/>
          <p:cNvSpPr>
            <a:spLocks noGrp="1"/>
          </p:cNvSpPr>
          <p:nvPr>
            <p:ph type="title"/>
          </p:nvPr>
        </p:nvSpPr>
        <p:spPr/>
        <p:txBody>
          <a:bodyPr/>
          <a:lstStyle/>
          <a:p>
            <a:r>
              <a:rPr lang="en-GB" dirty="0"/>
              <a:t>Key Agencies</a:t>
            </a:r>
          </a:p>
        </p:txBody>
      </p:sp>
    </p:spTree>
    <p:extLst>
      <p:ext uri="{BB962C8B-B14F-4D97-AF65-F5344CB8AC3E}">
        <p14:creationId xmlns:p14="http://schemas.microsoft.com/office/powerpoint/2010/main" val="454646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369</TotalTime>
  <Words>1715</Words>
  <Application>Microsoft Office PowerPoint</Application>
  <PresentationFormat>On-screen Show (4:3)</PresentationFormat>
  <Paragraphs>162</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Symbol</vt:lpstr>
      <vt:lpstr>Waveform</vt:lpstr>
      <vt:lpstr>PowerPoint Presentation</vt:lpstr>
      <vt:lpstr>Identified difficulties and key findings</vt:lpstr>
      <vt:lpstr>My experience:</vt:lpstr>
      <vt:lpstr>Key documents</vt:lpstr>
      <vt:lpstr>What do these tell us?</vt:lpstr>
      <vt:lpstr>The Good Practice Guidance identifies 5 key features of good practice:</vt:lpstr>
      <vt:lpstr>Case Study </vt:lpstr>
      <vt:lpstr>Improving local services</vt:lpstr>
      <vt:lpstr>Key Agencies</vt:lpstr>
      <vt:lpstr>Stakeholder meetings:</vt:lpstr>
      <vt:lpstr>General comments</vt:lpstr>
      <vt:lpstr>PowerPoint Presentation</vt:lpstr>
      <vt:lpstr>Identified Areas for Development</vt:lpstr>
      <vt:lpstr>PowerPoint Presentation</vt:lpstr>
      <vt:lpstr>What actions do we need to take? </vt:lpstr>
      <vt:lpstr>Role of Adult  Learning Disability Services. </vt:lpstr>
      <vt:lpstr>Role of the Occupational Therapist</vt:lpstr>
      <vt:lpstr>Resources</vt:lpstr>
      <vt:lpstr>Key Documents</vt:lpstr>
      <vt:lpstr>Websites and networks: </vt:lpstr>
      <vt:lpstr>Journal Articles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multi agency protocol for working with parents with learning disabilities in North Dorset</dc:title>
  <dc:creator>BEV TAYLOR-WADE (DHCT)</dc:creator>
  <cp:lastModifiedBy>Karen Maher</cp:lastModifiedBy>
  <cp:revision>39</cp:revision>
  <dcterms:created xsi:type="dcterms:W3CDTF">2014-11-03T19:08:33Z</dcterms:created>
  <dcterms:modified xsi:type="dcterms:W3CDTF">2018-02-01T20:28:42Z</dcterms:modified>
</cp:coreProperties>
</file>