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82" r:id="rId3"/>
    <p:sldId id="261" r:id="rId4"/>
    <p:sldId id="286" r:id="rId5"/>
    <p:sldId id="262" r:id="rId6"/>
    <p:sldId id="284" r:id="rId7"/>
    <p:sldId id="285" r:id="rId8"/>
    <p:sldId id="288" r:id="rId9"/>
    <p:sldId id="287" r:id="rId10"/>
    <p:sldId id="305" r:id="rId11"/>
    <p:sldId id="292" r:id="rId12"/>
    <p:sldId id="296" r:id="rId13"/>
    <p:sldId id="297" r:id="rId14"/>
    <p:sldId id="29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oper, Verena (Dorset CCG)" initials="CV(C" lastIdx="1" clrIdx="0">
    <p:extLst>
      <p:ext uri="{19B8F6BF-5375-455C-9EA6-DF929625EA0E}">
        <p15:presenceInfo xmlns:p15="http://schemas.microsoft.com/office/powerpoint/2012/main" userId="S-1-5-21-3905086250-3538232723-3034554985-22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03" autoAdjust="0"/>
  </p:normalViewPr>
  <p:slideViewPr>
    <p:cSldViewPr>
      <p:cViewPr varScale="1">
        <p:scale>
          <a:sx n="107" d="100"/>
          <a:sy n="107" d="100"/>
        </p:scale>
        <p:origin x="1734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363FD0-5A9A-45AA-924C-E4A0F0E8384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298498-40D8-4248-B41D-DE2D8637A85C}">
      <dgm:prSet phldrT="[Text]"/>
      <dgm:spPr/>
      <dgm:t>
        <a:bodyPr/>
        <a:lstStyle/>
        <a:p>
          <a:r>
            <a:rPr lang="en-US" dirty="0"/>
            <a:t>Grandmother aged 72 </a:t>
          </a:r>
        </a:p>
        <a:p>
          <a:r>
            <a:rPr lang="en-US" dirty="0"/>
            <a:t>(main carer)</a:t>
          </a:r>
        </a:p>
      </dgm:t>
    </dgm:pt>
    <dgm:pt modelId="{E2644057-0412-4CB5-AD57-E571A619C5EC}" type="parTrans" cxnId="{98722760-001B-4EF8-AF45-6E6A799F5C5E}">
      <dgm:prSet/>
      <dgm:spPr/>
      <dgm:t>
        <a:bodyPr/>
        <a:lstStyle/>
        <a:p>
          <a:endParaRPr lang="en-US"/>
        </a:p>
      </dgm:t>
    </dgm:pt>
    <dgm:pt modelId="{3CA6E763-987A-4165-B1DB-35FCDD61C357}" type="sibTrans" cxnId="{98722760-001B-4EF8-AF45-6E6A799F5C5E}">
      <dgm:prSet/>
      <dgm:spPr/>
      <dgm:t>
        <a:bodyPr/>
        <a:lstStyle/>
        <a:p>
          <a:endParaRPr lang="en-US"/>
        </a:p>
      </dgm:t>
    </dgm:pt>
    <dgm:pt modelId="{4E7E0229-A5B4-44D8-A964-E2BD2991FAE5}">
      <dgm:prSet phldrT="[Text]"/>
      <dgm:spPr/>
      <dgm:t>
        <a:bodyPr/>
        <a:lstStyle/>
        <a:p>
          <a:r>
            <a:rPr lang="en-US" dirty="0"/>
            <a:t>Daughter aged 32 </a:t>
          </a:r>
        </a:p>
        <a:p>
          <a:r>
            <a:rPr lang="en-US" dirty="0"/>
            <a:t>(Learning disabilities) </a:t>
          </a:r>
        </a:p>
      </dgm:t>
    </dgm:pt>
    <dgm:pt modelId="{D08825AC-37C7-4F00-9208-AC9065A32F23}" type="parTrans" cxnId="{C788735A-1097-4789-ACE0-D5D8A9D03DF6}">
      <dgm:prSet/>
      <dgm:spPr/>
      <dgm:t>
        <a:bodyPr/>
        <a:lstStyle/>
        <a:p>
          <a:endParaRPr lang="en-US"/>
        </a:p>
      </dgm:t>
    </dgm:pt>
    <dgm:pt modelId="{96C91A4C-1105-4DCC-B879-DD774D771092}" type="sibTrans" cxnId="{C788735A-1097-4789-ACE0-D5D8A9D03DF6}">
      <dgm:prSet/>
      <dgm:spPr/>
      <dgm:t>
        <a:bodyPr/>
        <a:lstStyle/>
        <a:p>
          <a:endParaRPr lang="en-US"/>
        </a:p>
      </dgm:t>
    </dgm:pt>
    <dgm:pt modelId="{08DF1988-B94E-4706-89A7-547CEBBDFA77}">
      <dgm:prSet phldrT="[Text]"/>
      <dgm:spPr/>
      <dgm:t>
        <a:bodyPr/>
        <a:lstStyle/>
        <a:p>
          <a:r>
            <a:rPr lang="en-US" dirty="0"/>
            <a:t>3 previous children. Female aged 9, Males aged 6 and 5 all by different fathers </a:t>
          </a:r>
        </a:p>
      </dgm:t>
    </dgm:pt>
    <dgm:pt modelId="{9B0B8590-AC5C-42D3-A608-51F31611FF3F}" type="parTrans" cxnId="{2BA94513-D299-448C-9DD4-EF81FCBA4C7E}">
      <dgm:prSet/>
      <dgm:spPr/>
      <dgm:t>
        <a:bodyPr/>
        <a:lstStyle/>
        <a:p>
          <a:endParaRPr lang="en-US"/>
        </a:p>
      </dgm:t>
    </dgm:pt>
    <dgm:pt modelId="{923B707B-7DCA-4272-ABA3-17870E421BAB}" type="sibTrans" cxnId="{2BA94513-D299-448C-9DD4-EF81FCBA4C7E}">
      <dgm:prSet/>
      <dgm:spPr/>
      <dgm:t>
        <a:bodyPr/>
        <a:lstStyle/>
        <a:p>
          <a:endParaRPr lang="en-US"/>
        </a:p>
      </dgm:t>
    </dgm:pt>
    <dgm:pt modelId="{3DDC3193-4915-48B3-B9B4-A1E4AE1103EE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Grandmother had parental responsibility for all the children </a:t>
          </a:r>
        </a:p>
      </dgm:t>
    </dgm:pt>
    <dgm:pt modelId="{22BDACF4-8632-4633-8917-C9B177463A2D}" type="parTrans" cxnId="{62DC0487-4960-4BC5-A74D-CE2DE56346B7}">
      <dgm:prSet/>
      <dgm:spPr/>
      <dgm:t>
        <a:bodyPr/>
        <a:lstStyle/>
        <a:p>
          <a:endParaRPr lang="en-US"/>
        </a:p>
      </dgm:t>
    </dgm:pt>
    <dgm:pt modelId="{3EE9DF6E-B337-4D35-B70F-9F6D2DB76857}" type="sibTrans" cxnId="{62DC0487-4960-4BC5-A74D-CE2DE56346B7}">
      <dgm:prSet/>
      <dgm:spPr/>
      <dgm:t>
        <a:bodyPr/>
        <a:lstStyle/>
        <a:p>
          <a:endParaRPr lang="en-US"/>
        </a:p>
      </dgm:t>
    </dgm:pt>
    <dgm:pt modelId="{09483429-3F85-40E3-8D98-1BFBC7A37DEF}">
      <dgm:prSet phldrT="[Text]"/>
      <dgm:spPr/>
      <dgm:t>
        <a:bodyPr/>
        <a:lstStyle/>
        <a:p>
          <a:r>
            <a:rPr lang="en-US" dirty="0"/>
            <a:t>Daughter’s partner (met in a park homeless) </a:t>
          </a:r>
        </a:p>
      </dgm:t>
    </dgm:pt>
    <dgm:pt modelId="{2E706B7C-5FBF-4D14-9110-E37D2D1369CB}" type="parTrans" cxnId="{F632323F-BEA3-489A-86CD-6F27C297C2EC}">
      <dgm:prSet/>
      <dgm:spPr/>
      <dgm:t>
        <a:bodyPr/>
        <a:lstStyle/>
        <a:p>
          <a:endParaRPr lang="en-US"/>
        </a:p>
      </dgm:t>
    </dgm:pt>
    <dgm:pt modelId="{6257AF63-047F-4DB4-B9F5-351DB759748C}" type="sibTrans" cxnId="{F632323F-BEA3-489A-86CD-6F27C297C2EC}">
      <dgm:prSet/>
      <dgm:spPr/>
      <dgm:t>
        <a:bodyPr/>
        <a:lstStyle/>
        <a:p>
          <a:endParaRPr lang="en-US"/>
        </a:p>
      </dgm:t>
    </dgm:pt>
    <dgm:pt modelId="{129D772D-A0AA-450C-9DE9-3DB9530478A8}">
      <dgm:prSet phldrT="[Text]"/>
      <dgm:spPr/>
      <dgm:t>
        <a:bodyPr/>
        <a:lstStyle/>
        <a:p>
          <a:r>
            <a:rPr lang="en-US" dirty="0"/>
            <a:t>Bell (age 3 ½ years)</a:t>
          </a:r>
        </a:p>
      </dgm:t>
    </dgm:pt>
    <dgm:pt modelId="{7CF09EC3-78EB-4C21-9CA4-2A2C078B93F4}" type="parTrans" cxnId="{AA6C142A-CE49-46F0-A68C-D59DDF86CFCA}">
      <dgm:prSet/>
      <dgm:spPr/>
      <dgm:t>
        <a:bodyPr/>
        <a:lstStyle/>
        <a:p>
          <a:endParaRPr lang="en-US"/>
        </a:p>
      </dgm:t>
    </dgm:pt>
    <dgm:pt modelId="{CC6C9820-B427-4D2D-8846-73F4956491FD}" type="sibTrans" cxnId="{AA6C142A-CE49-46F0-A68C-D59DDF86CFCA}">
      <dgm:prSet/>
      <dgm:spPr/>
      <dgm:t>
        <a:bodyPr/>
        <a:lstStyle/>
        <a:p>
          <a:endParaRPr lang="en-US"/>
        </a:p>
      </dgm:t>
    </dgm:pt>
    <dgm:pt modelId="{7FDD1370-FC30-43C4-B63D-1CA267D9CABB}">
      <dgm:prSet phldrT="[Text]"/>
      <dgm:spPr/>
      <dgm:t>
        <a:bodyPr/>
        <a:lstStyle/>
        <a:p>
          <a:r>
            <a:rPr lang="en-US" dirty="0"/>
            <a:t>Numerous animals including 3 cats, 2 big dogs, and reptiles in the family home </a:t>
          </a:r>
        </a:p>
      </dgm:t>
    </dgm:pt>
    <dgm:pt modelId="{090835EA-B315-483D-969E-18453D711DEC}" type="parTrans" cxnId="{135360D1-DCB4-4A4D-89E5-3887C4AC4FD4}">
      <dgm:prSet/>
      <dgm:spPr/>
      <dgm:t>
        <a:bodyPr/>
        <a:lstStyle/>
        <a:p>
          <a:endParaRPr lang="en-US"/>
        </a:p>
      </dgm:t>
    </dgm:pt>
    <dgm:pt modelId="{61FD5B98-4BC3-4805-A937-5102230430FB}" type="sibTrans" cxnId="{135360D1-DCB4-4A4D-89E5-3887C4AC4FD4}">
      <dgm:prSet/>
      <dgm:spPr/>
      <dgm:t>
        <a:bodyPr/>
        <a:lstStyle/>
        <a:p>
          <a:endParaRPr lang="en-US"/>
        </a:p>
      </dgm:t>
    </dgm:pt>
    <dgm:pt modelId="{BA99788A-4E1C-4155-A809-376AAB8FE80B}" type="pres">
      <dgm:prSet presAssocID="{88363FD0-5A9A-45AA-924C-E4A0F0E8384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C4CFF903-A1CE-4013-AC62-F05FF134D2F2}" type="pres">
      <dgm:prSet presAssocID="{26298498-40D8-4248-B41D-DE2D8637A85C}" presName="hierRoot1" presStyleCnt="0"/>
      <dgm:spPr/>
    </dgm:pt>
    <dgm:pt modelId="{F1023760-A17F-40C6-872B-76A67A278A76}" type="pres">
      <dgm:prSet presAssocID="{26298498-40D8-4248-B41D-DE2D8637A85C}" presName="composite" presStyleCnt="0"/>
      <dgm:spPr/>
    </dgm:pt>
    <dgm:pt modelId="{938F095D-1308-40FF-B512-6A61052B767F}" type="pres">
      <dgm:prSet presAssocID="{26298498-40D8-4248-B41D-DE2D8637A85C}" presName="background" presStyleLbl="node0" presStyleIdx="0" presStyleCnt="2"/>
      <dgm:spPr/>
    </dgm:pt>
    <dgm:pt modelId="{166F075F-9CA5-4F10-A573-326FF64A1E76}" type="pres">
      <dgm:prSet presAssocID="{26298498-40D8-4248-B41D-DE2D8637A85C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D508085-F650-437F-A841-5F8439A00C54}" type="pres">
      <dgm:prSet presAssocID="{26298498-40D8-4248-B41D-DE2D8637A85C}" presName="hierChild2" presStyleCnt="0"/>
      <dgm:spPr/>
    </dgm:pt>
    <dgm:pt modelId="{BAB60C24-07FA-4A4A-A42A-9758245CF52F}" type="pres">
      <dgm:prSet presAssocID="{D08825AC-37C7-4F00-9208-AC9065A32F23}" presName="Name10" presStyleLbl="parChTrans1D2" presStyleIdx="0" presStyleCnt="2"/>
      <dgm:spPr/>
      <dgm:t>
        <a:bodyPr/>
        <a:lstStyle/>
        <a:p>
          <a:endParaRPr lang="en-GB"/>
        </a:p>
      </dgm:t>
    </dgm:pt>
    <dgm:pt modelId="{D664D94B-4052-4C18-9233-3B4961BB12CB}" type="pres">
      <dgm:prSet presAssocID="{4E7E0229-A5B4-44D8-A964-E2BD2991FAE5}" presName="hierRoot2" presStyleCnt="0"/>
      <dgm:spPr/>
    </dgm:pt>
    <dgm:pt modelId="{70E0155E-9273-4688-ADBE-3338B017A446}" type="pres">
      <dgm:prSet presAssocID="{4E7E0229-A5B4-44D8-A964-E2BD2991FAE5}" presName="composite2" presStyleCnt="0"/>
      <dgm:spPr/>
    </dgm:pt>
    <dgm:pt modelId="{8E97904D-DFBF-4693-A41D-7AF2F56914DC}" type="pres">
      <dgm:prSet presAssocID="{4E7E0229-A5B4-44D8-A964-E2BD2991FAE5}" presName="background2" presStyleLbl="node2" presStyleIdx="0" presStyleCnt="2"/>
      <dgm:spPr/>
    </dgm:pt>
    <dgm:pt modelId="{80285633-AA82-442A-8DFE-966DBE2010DC}" type="pres">
      <dgm:prSet presAssocID="{4E7E0229-A5B4-44D8-A964-E2BD2991FAE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24988C5-6EDC-4265-A5B3-58F8BAB02EE2}" type="pres">
      <dgm:prSet presAssocID="{4E7E0229-A5B4-44D8-A964-E2BD2991FAE5}" presName="hierChild3" presStyleCnt="0"/>
      <dgm:spPr/>
    </dgm:pt>
    <dgm:pt modelId="{C1CFF077-500D-4248-AE6E-CA62864809E1}" type="pres">
      <dgm:prSet presAssocID="{9B0B8590-AC5C-42D3-A608-51F31611FF3F}" presName="Name17" presStyleLbl="parChTrans1D3" presStyleIdx="0" presStyleCnt="3"/>
      <dgm:spPr/>
      <dgm:t>
        <a:bodyPr/>
        <a:lstStyle/>
        <a:p>
          <a:endParaRPr lang="en-GB"/>
        </a:p>
      </dgm:t>
    </dgm:pt>
    <dgm:pt modelId="{73DAD6B9-36AF-4A34-9519-7194185D6363}" type="pres">
      <dgm:prSet presAssocID="{08DF1988-B94E-4706-89A7-547CEBBDFA77}" presName="hierRoot3" presStyleCnt="0"/>
      <dgm:spPr/>
    </dgm:pt>
    <dgm:pt modelId="{F27D50F9-0213-4AEA-8301-D2E235C6FF00}" type="pres">
      <dgm:prSet presAssocID="{08DF1988-B94E-4706-89A7-547CEBBDFA77}" presName="composite3" presStyleCnt="0"/>
      <dgm:spPr/>
    </dgm:pt>
    <dgm:pt modelId="{34D5A650-EFBD-4E11-8AA5-74B681E7D855}" type="pres">
      <dgm:prSet presAssocID="{08DF1988-B94E-4706-89A7-547CEBBDFA77}" presName="background3" presStyleLbl="node3" presStyleIdx="0" presStyleCnt="3"/>
      <dgm:spPr/>
    </dgm:pt>
    <dgm:pt modelId="{FA7FDE77-5AFD-4E03-9579-21877B22CDD4}" type="pres">
      <dgm:prSet presAssocID="{08DF1988-B94E-4706-89A7-547CEBBDFA77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5322894-582B-4052-9F99-AB203A7F13C8}" type="pres">
      <dgm:prSet presAssocID="{08DF1988-B94E-4706-89A7-547CEBBDFA77}" presName="hierChild4" presStyleCnt="0"/>
      <dgm:spPr/>
    </dgm:pt>
    <dgm:pt modelId="{CE1B5191-E9A5-4BBB-8641-850BB7A797DD}" type="pres">
      <dgm:prSet presAssocID="{22BDACF4-8632-4633-8917-C9B177463A2D}" presName="Name17" presStyleLbl="parChTrans1D3" presStyleIdx="1" presStyleCnt="3"/>
      <dgm:spPr/>
      <dgm:t>
        <a:bodyPr/>
        <a:lstStyle/>
        <a:p>
          <a:endParaRPr lang="en-GB"/>
        </a:p>
      </dgm:t>
    </dgm:pt>
    <dgm:pt modelId="{81D378E1-5A26-4518-998D-A07773BD8E8E}" type="pres">
      <dgm:prSet presAssocID="{3DDC3193-4915-48B3-B9B4-A1E4AE1103EE}" presName="hierRoot3" presStyleCnt="0"/>
      <dgm:spPr/>
    </dgm:pt>
    <dgm:pt modelId="{F45FB2AA-0C04-4F26-8C37-7F60B4A8C485}" type="pres">
      <dgm:prSet presAssocID="{3DDC3193-4915-48B3-B9B4-A1E4AE1103EE}" presName="composite3" presStyleCnt="0"/>
      <dgm:spPr/>
    </dgm:pt>
    <dgm:pt modelId="{AED0D727-723B-4DAB-8DB3-75D41FA76B92}" type="pres">
      <dgm:prSet presAssocID="{3DDC3193-4915-48B3-B9B4-A1E4AE1103EE}" presName="background3" presStyleLbl="node3" presStyleIdx="1" presStyleCnt="3"/>
      <dgm:spPr/>
    </dgm:pt>
    <dgm:pt modelId="{72E88A66-57A4-46C5-A411-F3FB756F4445}" type="pres">
      <dgm:prSet presAssocID="{3DDC3193-4915-48B3-B9B4-A1E4AE1103EE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0383329-41A7-4C26-B4DA-AEED5813FABE}" type="pres">
      <dgm:prSet presAssocID="{3DDC3193-4915-48B3-B9B4-A1E4AE1103EE}" presName="hierChild4" presStyleCnt="0"/>
      <dgm:spPr/>
    </dgm:pt>
    <dgm:pt modelId="{3B3CE7F8-B13D-4B5D-A528-7DC707282786}" type="pres">
      <dgm:prSet presAssocID="{2E706B7C-5FBF-4D14-9110-E37D2D1369CB}" presName="Name10" presStyleLbl="parChTrans1D2" presStyleIdx="1" presStyleCnt="2"/>
      <dgm:spPr/>
      <dgm:t>
        <a:bodyPr/>
        <a:lstStyle/>
        <a:p>
          <a:endParaRPr lang="en-GB"/>
        </a:p>
      </dgm:t>
    </dgm:pt>
    <dgm:pt modelId="{D61E5C7C-0F7D-41A1-8B14-E56C7CB74BDC}" type="pres">
      <dgm:prSet presAssocID="{09483429-3F85-40E3-8D98-1BFBC7A37DEF}" presName="hierRoot2" presStyleCnt="0"/>
      <dgm:spPr/>
    </dgm:pt>
    <dgm:pt modelId="{2AE95E5A-BCE2-4AFF-8D21-3EC053643AE9}" type="pres">
      <dgm:prSet presAssocID="{09483429-3F85-40E3-8D98-1BFBC7A37DEF}" presName="composite2" presStyleCnt="0"/>
      <dgm:spPr/>
    </dgm:pt>
    <dgm:pt modelId="{BD09AFC4-0743-4B2D-8768-F1FC363ED018}" type="pres">
      <dgm:prSet presAssocID="{09483429-3F85-40E3-8D98-1BFBC7A37DEF}" presName="background2" presStyleLbl="node2" presStyleIdx="1" presStyleCnt="2"/>
      <dgm:spPr/>
    </dgm:pt>
    <dgm:pt modelId="{DEE9EC71-5EC3-4278-BA8E-A36E6FBC7360}" type="pres">
      <dgm:prSet presAssocID="{09483429-3F85-40E3-8D98-1BFBC7A37DEF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A73A289-74E6-4148-BD3A-4A12AEB5FDC7}" type="pres">
      <dgm:prSet presAssocID="{09483429-3F85-40E3-8D98-1BFBC7A37DEF}" presName="hierChild3" presStyleCnt="0"/>
      <dgm:spPr/>
    </dgm:pt>
    <dgm:pt modelId="{9C83F69B-82CB-4721-8306-E18DD3D5AFFC}" type="pres">
      <dgm:prSet presAssocID="{7CF09EC3-78EB-4C21-9CA4-2A2C078B93F4}" presName="Name17" presStyleLbl="parChTrans1D3" presStyleIdx="2" presStyleCnt="3"/>
      <dgm:spPr/>
      <dgm:t>
        <a:bodyPr/>
        <a:lstStyle/>
        <a:p>
          <a:endParaRPr lang="en-GB"/>
        </a:p>
      </dgm:t>
    </dgm:pt>
    <dgm:pt modelId="{3AE63D2A-920D-468C-8DB0-CE4D59D930EE}" type="pres">
      <dgm:prSet presAssocID="{129D772D-A0AA-450C-9DE9-3DB9530478A8}" presName="hierRoot3" presStyleCnt="0"/>
      <dgm:spPr/>
    </dgm:pt>
    <dgm:pt modelId="{9CA90E52-08CC-4F3E-81A6-9553B559F22E}" type="pres">
      <dgm:prSet presAssocID="{129D772D-A0AA-450C-9DE9-3DB9530478A8}" presName="composite3" presStyleCnt="0"/>
      <dgm:spPr/>
    </dgm:pt>
    <dgm:pt modelId="{F5E6855C-BADA-4554-B02F-A08CDB50E7BA}" type="pres">
      <dgm:prSet presAssocID="{129D772D-A0AA-450C-9DE9-3DB9530478A8}" presName="background3" presStyleLbl="node3" presStyleIdx="2" presStyleCnt="3"/>
      <dgm:spPr/>
    </dgm:pt>
    <dgm:pt modelId="{B63D7F95-D638-4FE3-9FBE-2A13959DA1D0}" type="pres">
      <dgm:prSet presAssocID="{129D772D-A0AA-450C-9DE9-3DB9530478A8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96D9F72-7BFB-4970-BA4D-5D5A2600F486}" type="pres">
      <dgm:prSet presAssocID="{129D772D-A0AA-450C-9DE9-3DB9530478A8}" presName="hierChild4" presStyleCnt="0"/>
      <dgm:spPr/>
    </dgm:pt>
    <dgm:pt modelId="{91809C30-0EE4-4470-B03C-9A7E707D0305}" type="pres">
      <dgm:prSet presAssocID="{7FDD1370-FC30-43C4-B63D-1CA267D9CABB}" presName="hierRoot1" presStyleCnt="0"/>
      <dgm:spPr/>
    </dgm:pt>
    <dgm:pt modelId="{64868482-37EB-4158-8FE1-65CFF82FB41C}" type="pres">
      <dgm:prSet presAssocID="{7FDD1370-FC30-43C4-B63D-1CA267D9CABB}" presName="composite" presStyleCnt="0"/>
      <dgm:spPr/>
    </dgm:pt>
    <dgm:pt modelId="{9316D6D1-AD4A-4291-BC01-4DBC239F3681}" type="pres">
      <dgm:prSet presAssocID="{7FDD1370-FC30-43C4-B63D-1CA267D9CABB}" presName="background" presStyleLbl="node0" presStyleIdx="1" presStyleCnt="2"/>
      <dgm:spPr/>
    </dgm:pt>
    <dgm:pt modelId="{F5E18CC7-699B-4ABD-8ED3-3756E67C84FD}" type="pres">
      <dgm:prSet presAssocID="{7FDD1370-FC30-43C4-B63D-1CA267D9CABB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65D7724-C954-4F9A-9146-AEB2AEB2FC5F}" type="pres">
      <dgm:prSet presAssocID="{7FDD1370-FC30-43C4-B63D-1CA267D9CABB}" presName="hierChild2" presStyleCnt="0"/>
      <dgm:spPr/>
    </dgm:pt>
  </dgm:ptLst>
  <dgm:cxnLst>
    <dgm:cxn modelId="{3F6D1D1A-879E-4364-B717-2144A2E5F9CA}" type="presOf" srcId="{22BDACF4-8632-4633-8917-C9B177463A2D}" destId="{CE1B5191-E9A5-4BBB-8641-850BB7A797DD}" srcOrd="0" destOrd="0" presId="urn:microsoft.com/office/officeart/2005/8/layout/hierarchy1"/>
    <dgm:cxn modelId="{03F377E4-7642-4BED-A398-3461AA8494B3}" type="presOf" srcId="{88363FD0-5A9A-45AA-924C-E4A0F0E83846}" destId="{BA99788A-4E1C-4155-A809-376AAB8FE80B}" srcOrd="0" destOrd="0" presId="urn:microsoft.com/office/officeart/2005/8/layout/hierarchy1"/>
    <dgm:cxn modelId="{135360D1-DCB4-4A4D-89E5-3887C4AC4FD4}" srcId="{88363FD0-5A9A-45AA-924C-E4A0F0E83846}" destId="{7FDD1370-FC30-43C4-B63D-1CA267D9CABB}" srcOrd="1" destOrd="0" parTransId="{090835EA-B315-483D-969E-18453D711DEC}" sibTransId="{61FD5B98-4BC3-4805-A937-5102230430FB}"/>
    <dgm:cxn modelId="{2095CD6E-0C6F-4D86-AD29-5C7544E84039}" type="presOf" srcId="{9B0B8590-AC5C-42D3-A608-51F31611FF3F}" destId="{C1CFF077-500D-4248-AE6E-CA62864809E1}" srcOrd="0" destOrd="0" presId="urn:microsoft.com/office/officeart/2005/8/layout/hierarchy1"/>
    <dgm:cxn modelId="{AA6C142A-CE49-46F0-A68C-D59DDF86CFCA}" srcId="{09483429-3F85-40E3-8D98-1BFBC7A37DEF}" destId="{129D772D-A0AA-450C-9DE9-3DB9530478A8}" srcOrd="0" destOrd="0" parTransId="{7CF09EC3-78EB-4C21-9CA4-2A2C078B93F4}" sibTransId="{CC6C9820-B427-4D2D-8846-73F4956491FD}"/>
    <dgm:cxn modelId="{26708E66-3F79-4FC9-A930-5CD72892A133}" type="presOf" srcId="{2E706B7C-5FBF-4D14-9110-E37D2D1369CB}" destId="{3B3CE7F8-B13D-4B5D-A528-7DC707282786}" srcOrd="0" destOrd="0" presId="urn:microsoft.com/office/officeart/2005/8/layout/hierarchy1"/>
    <dgm:cxn modelId="{7D48AD14-05F2-45D6-AD24-08BD57F4C595}" type="presOf" srcId="{4E7E0229-A5B4-44D8-A964-E2BD2991FAE5}" destId="{80285633-AA82-442A-8DFE-966DBE2010DC}" srcOrd="0" destOrd="0" presId="urn:microsoft.com/office/officeart/2005/8/layout/hierarchy1"/>
    <dgm:cxn modelId="{C788735A-1097-4789-ACE0-D5D8A9D03DF6}" srcId="{26298498-40D8-4248-B41D-DE2D8637A85C}" destId="{4E7E0229-A5B4-44D8-A964-E2BD2991FAE5}" srcOrd="0" destOrd="0" parTransId="{D08825AC-37C7-4F00-9208-AC9065A32F23}" sibTransId="{96C91A4C-1105-4DCC-B879-DD774D771092}"/>
    <dgm:cxn modelId="{F632323F-BEA3-489A-86CD-6F27C297C2EC}" srcId="{26298498-40D8-4248-B41D-DE2D8637A85C}" destId="{09483429-3F85-40E3-8D98-1BFBC7A37DEF}" srcOrd="1" destOrd="0" parTransId="{2E706B7C-5FBF-4D14-9110-E37D2D1369CB}" sibTransId="{6257AF63-047F-4DB4-B9F5-351DB759748C}"/>
    <dgm:cxn modelId="{E6D14CFB-45F6-4079-B0B4-6C594CEAD694}" type="presOf" srcId="{7CF09EC3-78EB-4C21-9CA4-2A2C078B93F4}" destId="{9C83F69B-82CB-4721-8306-E18DD3D5AFFC}" srcOrd="0" destOrd="0" presId="urn:microsoft.com/office/officeart/2005/8/layout/hierarchy1"/>
    <dgm:cxn modelId="{2BA94513-D299-448C-9DD4-EF81FCBA4C7E}" srcId="{4E7E0229-A5B4-44D8-A964-E2BD2991FAE5}" destId="{08DF1988-B94E-4706-89A7-547CEBBDFA77}" srcOrd="0" destOrd="0" parTransId="{9B0B8590-AC5C-42D3-A608-51F31611FF3F}" sibTransId="{923B707B-7DCA-4272-ABA3-17870E421BAB}"/>
    <dgm:cxn modelId="{EC165483-D122-4935-A93C-80D60FDBEB88}" type="presOf" srcId="{09483429-3F85-40E3-8D98-1BFBC7A37DEF}" destId="{DEE9EC71-5EC3-4278-BA8E-A36E6FBC7360}" srcOrd="0" destOrd="0" presId="urn:microsoft.com/office/officeart/2005/8/layout/hierarchy1"/>
    <dgm:cxn modelId="{5E0F556E-B493-4360-9BB2-71C06A529EF9}" type="presOf" srcId="{D08825AC-37C7-4F00-9208-AC9065A32F23}" destId="{BAB60C24-07FA-4A4A-A42A-9758245CF52F}" srcOrd="0" destOrd="0" presId="urn:microsoft.com/office/officeart/2005/8/layout/hierarchy1"/>
    <dgm:cxn modelId="{62DC0487-4960-4BC5-A74D-CE2DE56346B7}" srcId="{4E7E0229-A5B4-44D8-A964-E2BD2991FAE5}" destId="{3DDC3193-4915-48B3-B9B4-A1E4AE1103EE}" srcOrd="1" destOrd="0" parTransId="{22BDACF4-8632-4633-8917-C9B177463A2D}" sibTransId="{3EE9DF6E-B337-4D35-B70F-9F6D2DB76857}"/>
    <dgm:cxn modelId="{E3E9FFD3-CD5F-4EFB-B736-9F56DDA802C3}" type="presOf" srcId="{7FDD1370-FC30-43C4-B63D-1CA267D9CABB}" destId="{F5E18CC7-699B-4ABD-8ED3-3756E67C84FD}" srcOrd="0" destOrd="0" presId="urn:microsoft.com/office/officeart/2005/8/layout/hierarchy1"/>
    <dgm:cxn modelId="{67ED974F-94BD-4B38-97CE-95983456DE49}" type="presOf" srcId="{3DDC3193-4915-48B3-B9B4-A1E4AE1103EE}" destId="{72E88A66-57A4-46C5-A411-F3FB756F4445}" srcOrd="0" destOrd="0" presId="urn:microsoft.com/office/officeart/2005/8/layout/hierarchy1"/>
    <dgm:cxn modelId="{6311062E-F947-4420-BF7B-017C9188ED0A}" type="presOf" srcId="{26298498-40D8-4248-B41D-DE2D8637A85C}" destId="{166F075F-9CA5-4F10-A573-326FF64A1E76}" srcOrd="0" destOrd="0" presId="urn:microsoft.com/office/officeart/2005/8/layout/hierarchy1"/>
    <dgm:cxn modelId="{98722760-001B-4EF8-AF45-6E6A799F5C5E}" srcId="{88363FD0-5A9A-45AA-924C-E4A0F0E83846}" destId="{26298498-40D8-4248-B41D-DE2D8637A85C}" srcOrd="0" destOrd="0" parTransId="{E2644057-0412-4CB5-AD57-E571A619C5EC}" sibTransId="{3CA6E763-987A-4165-B1DB-35FCDD61C357}"/>
    <dgm:cxn modelId="{610CC2C2-3667-4103-9566-50EE731DD8D2}" type="presOf" srcId="{08DF1988-B94E-4706-89A7-547CEBBDFA77}" destId="{FA7FDE77-5AFD-4E03-9579-21877B22CDD4}" srcOrd="0" destOrd="0" presId="urn:microsoft.com/office/officeart/2005/8/layout/hierarchy1"/>
    <dgm:cxn modelId="{B7E3D2C1-B8C8-49E5-B75D-2136781EA5DC}" type="presOf" srcId="{129D772D-A0AA-450C-9DE9-3DB9530478A8}" destId="{B63D7F95-D638-4FE3-9FBE-2A13959DA1D0}" srcOrd="0" destOrd="0" presId="urn:microsoft.com/office/officeart/2005/8/layout/hierarchy1"/>
    <dgm:cxn modelId="{0B8A0F30-BF30-426F-BA06-3FB2BB46A68F}" type="presParOf" srcId="{BA99788A-4E1C-4155-A809-376AAB8FE80B}" destId="{C4CFF903-A1CE-4013-AC62-F05FF134D2F2}" srcOrd="0" destOrd="0" presId="urn:microsoft.com/office/officeart/2005/8/layout/hierarchy1"/>
    <dgm:cxn modelId="{1E2178FC-551F-4ADA-B27C-335F702D3A33}" type="presParOf" srcId="{C4CFF903-A1CE-4013-AC62-F05FF134D2F2}" destId="{F1023760-A17F-40C6-872B-76A67A278A76}" srcOrd="0" destOrd="0" presId="urn:microsoft.com/office/officeart/2005/8/layout/hierarchy1"/>
    <dgm:cxn modelId="{B0146BF8-FBD8-4721-B061-9B2E38722DC6}" type="presParOf" srcId="{F1023760-A17F-40C6-872B-76A67A278A76}" destId="{938F095D-1308-40FF-B512-6A61052B767F}" srcOrd="0" destOrd="0" presId="urn:microsoft.com/office/officeart/2005/8/layout/hierarchy1"/>
    <dgm:cxn modelId="{DEC302DD-AC2B-4CC0-B7FD-4863A156D585}" type="presParOf" srcId="{F1023760-A17F-40C6-872B-76A67A278A76}" destId="{166F075F-9CA5-4F10-A573-326FF64A1E76}" srcOrd="1" destOrd="0" presId="urn:microsoft.com/office/officeart/2005/8/layout/hierarchy1"/>
    <dgm:cxn modelId="{BACA0560-C251-41E2-A428-083766A0613F}" type="presParOf" srcId="{C4CFF903-A1CE-4013-AC62-F05FF134D2F2}" destId="{ED508085-F650-437F-A841-5F8439A00C54}" srcOrd="1" destOrd="0" presId="urn:microsoft.com/office/officeart/2005/8/layout/hierarchy1"/>
    <dgm:cxn modelId="{5DED5B56-2807-44EA-9E16-FAD62EF8919C}" type="presParOf" srcId="{ED508085-F650-437F-A841-5F8439A00C54}" destId="{BAB60C24-07FA-4A4A-A42A-9758245CF52F}" srcOrd="0" destOrd="0" presId="urn:microsoft.com/office/officeart/2005/8/layout/hierarchy1"/>
    <dgm:cxn modelId="{0FF7313F-027F-436C-B943-2DC3FB67C68B}" type="presParOf" srcId="{ED508085-F650-437F-A841-5F8439A00C54}" destId="{D664D94B-4052-4C18-9233-3B4961BB12CB}" srcOrd="1" destOrd="0" presId="urn:microsoft.com/office/officeart/2005/8/layout/hierarchy1"/>
    <dgm:cxn modelId="{167B24DF-61B8-43C2-BD38-70622EECE2C1}" type="presParOf" srcId="{D664D94B-4052-4C18-9233-3B4961BB12CB}" destId="{70E0155E-9273-4688-ADBE-3338B017A446}" srcOrd="0" destOrd="0" presId="urn:microsoft.com/office/officeart/2005/8/layout/hierarchy1"/>
    <dgm:cxn modelId="{442C589B-E5B3-4010-82EC-9257BDDB6184}" type="presParOf" srcId="{70E0155E-9273-4688-ADBE-3338B017A446}" destId="{8E97904D-DFBF-4693-A41D-7AF2F56914DC}" srcOrd="0" destOrd="0" presId="urn:microsoft.com/office/officeart/2005/8/layout/hierarchy1"/>
    <dgm:cxn modelId="{4A81DE70-F76C-4038-8D7C-409504F3E9C6}" type="presParOf" srcId="{70E0155E-9273-4688-ADBE-3338B017A446}" destId="{80285633-AA82-442A-8DFE-966DBE2010DC}" srcOrd="1" destOrd="0" presId="urn:microsoft.com/office/officeart/2005/8/layout/hierarchy1"/>
    <dgm:cxn modelId="{1ED42889-4B23-456F-AD4A-E8BBE4A34561}" type="presParOf" srcId="{D664D94B-4052-4C18-9233-3B4961BB12CB}" destId="{224988C5-6EDC-4265-A5B3-58F8BAB02EE2}" srcOrd="1" destOrd="0" presId="urn:microsoft.com/office/officeart/2005/8/layout/hierarchy1"/>
    <dgm:cxn modelId="{EA9EAF9D-FE04-4D40-A6E6-5379BD583F86}" type="presParOf" srcId="{224988C5-6EDC-4265-A5B3-58F8BAB02EE2}" destId="{C1CFF077-500D-4248-AE6E-CA62864809E1}" srcOrd="0" destOrd="0" presId="urn:microsoft.com/office/officeart/2005/8/layout/hierarchy1"/>
    <dgm:cxn modelId="{7CB2315A-A7FA-4FC8-B8AA-E69CD59A8568}" type="presParOf" srcId="{224988C5-6EDC-4265-A5B3-58F8BAB02EE2}" destId="{73DAD6B9-36AF-4A34-9519-7194185D6363}" srcOrd="1" destOrd="0" presId="urn:microsoft.com/office/officeart/2005/8/layout/hierarchy1"/>
    <dgm:cxn modelId="{A077E241-9236-4CB7-91D7-0E89E31286BD}" type="presParOf" srcId="{73DAD6B9-36AF-4A34-9519-7194185D6363}" destId="{F27D50F9-0213-4AEA-8301-D2E235C6FF00}" srcOrd="0" destOrd="0" presId="urn:microsoft.com/office/officeart/2005/8/layout/hierarchy1"/>
    <dgm:cxn modelId="{9EA92CF7-6F44-4FAE-92D2-3FA5D7B99248}" type="presParOf" srcId="{F27D50F9-0213-4AEA-8301-D2E235C6FF00}" destId="{34D5A650-EFBD-4E11-8AA5-74B681E7D855}" srcOrd="0" destOrd="0" presId="urn:microsoft.com/office/officeart/2005/8/layout/hierarchy1"/>
    <dgm:cxn modelId="{BA8196A1-0049-455F-B69A-DB77659A90E9}" type="presParOf" srcId="{F27D50F9-0213-4AEA-8301-D2E235C6FF00}" destId="{FA7FDE77-5AFD-4E03-9579-21877B22CDD4}" srcOrd="1" destOrd="0" presId="urn:microsoft.com/office/officeart/2005/8/layout/hierarchy1"/>
    <dgm:cxn modelId="{18215BDE-01F2-4FD3-A4C3-3C3083956F05}" type="presParOf" srcId="{73DAD6B9-36AF-4A34-9519-7194185D6363}" destId="{D5322894-582B-4052-9F99-AB203A7F13C8}" srcOrd="1" destOrd="0" presId="urn:microsoft.com/office/officeart/2005/8/layout/hierarchy1"/>
    <dgm:cxn modelId="{17A622CD-96BF-4A2D-9563-3B3A9363B763}" type="presParOf" srcId="{224988C5-6EDC-4265-A5B3-58F8BAB02EE2}" destId="{CE1B5191-E9A5-4BBB-8641-850BB7A797DD}" srcOrd="2" destOrd="0" presId="urn:microsoft.com/office/officeart/2005/8/layout/hierarchy1"/>
    <dgm:cxn modelId="{21210C35-62C2-44C6-8ADB-033028C93E21}" type="presParOf" srcId="{224988C5-6EDC-4265-A5B3-58F8BAB02EE2}" destId="{81D378E1-5A26-4518-998D-A07773BD8E8E}" srcOrd="3" destOrd="0" presId="urn:microsoft.com/office/officeart/2005/8/layout/hierarchy1"/>
    <dgm:cxn modelId="{C2AA48B2-1F7F-489D-BF68-74C081CA7125}" type="presParOf" srcId="{81D378E1-5A26-4518-998D-A07773BD8E8E}" destId="{F45FB2AA-0C04-4F26-8C37-7F60B4A8C485}" srcOrd="0" destOrd="0" presId="urn:microsoft.com/office/officeart/2005/8/layout/hierarchy1"/>
    <dgm:cxn modelId="{18EAA698-5641-45E9-8544-C1F74B073CCE}" type="presParOf" srcId="{F45FB2AA-0C04-4F26-8C37-7F60B4A8C485}" destId="{AED0D727-723B-4DAB-8DB3-75D41FA76B92}" srcOrd="0" destOrd="0" presId="urn:microsoft.com/office/officeart/2005/8/layout/hierarchy1"/>
    <dgm:cxn modelId="{7E904EB1-25B6-488B-8092-72A452148F67}" type="presParOf" srcId="{F45FB2AA-0C04-4F26-8C37-7F60B4A8C485}" destId="{72E88A66-57A4-46C5-A411-F3FB756F4445}" srcOrd="1" destOrd="0" presId="urn:microsoft.com/office/officeart/2005/8/layout/hierarchy1"/>
    <dgm:cxn modelId="{CB727FB7-AB64-4667-96F3-AB095ED176C0}" type="presParOf" srcId="{81D378E1-5A26-4518-998D-A07773BD8E8E}" destId="{10383329-41A7-4C26-B4DA-AEED5813FABE}" srcOrd="1" destOrd="0" presId="urn:microsoft.com/office/officeart/2005/8/layout/hierarchy1"/>
    <dgm:cxn modelId="{63DA5F0F-0209-4561-B765-6C9EAF3A8619}" type="presParOf" srcId="{ED508085-F650-437F-A841-5F8439A00C54}" destId="{3B3CE7F8-B13D-4B5D-A528-7DC707282786}" srcOrd="2" destOrd="0" presId="urn:microsoft.com/office/officeart/2005/8/layout/hierarchy1"/>
    <dgm:cxn modelId="{C2531A4B-C43E-4E64-A47B-7E5E47B8C4B5}" type="presParOf" srcId="{ED508085-F650-437F-A841-5F8439A00C54}" destId="{D61E5C7C-0F7D-41A1-8B14-E56C7CB74BDC}" srcOrd="3" destOrd="0" presId="urn:microsoft.com/office/officeart/2005/8/layout/hierarchy1"/>
    <dgm:cxn modelId="{057A37D6-7186-4A18-B823-DEB057B82493}" type="presParOf" srcId="{D61E5C7C-0F7D-41A1-8B14-E56C7CB74BDC}" destId="{2AE95E5A-BCE2-4AFF-8D21-3EC053643AE9}" srcOrd="0" destOrd="0" presId="urn:microsoft.com/office/officeart/2005/8/layout/hierarchy1"/>
    <dgm:cxn modelId="{1E399080-6C3A-48FA-892C-A17E5A2FA9B6}" type="presParOf" srcId="{2AE95E5A-BCE2-4AFF-8D21-3EC053643AE9}" destId="{BD09AFC4-0743-4B2D-8768-F1FC363ED018}" srcOrd="0" destOrd="0" presId="urn:microsoft.com/office/officeart/2005/8/layout/hierarchy1"/>
    <dgm:cxn modelId="{5091DB90-A69D-4CB3-B4B6-D7FD5DA2C774}" type="presParOf" srcId="{2AE95E5A-BCE2-4AFF-8D21-3EC053643AE9}" destId="{DEE9EC71-5EC3-4278-BA8E-A36E6FBC7360}" srcOrd="1" destOrd="0" presId="urn:microsoft.com/office/officeart/2005/8/layout/hierarchy1"/>
    <dgm:cxn modelId="{AC7C0956-1FE2-487C-B8F2-F5C763F0094D}" type="presParOf" srcId="{D61E5C7C-0F7D-41A1-8B14-E56C7CB74BDC}" destId="{CA73A289-74E6-4148-BD3A-4A12AEB5FDC7}" srcOrd="1" destOrd="0" presId="urn:microsoft.com/office/officeart/2005/8/layout/hierarchy1"/>
    <dgm:cxn modelId="{EA24C391-6F43-4F61-A1AC-974B6E658DBA}" type="presParOf" srcId="{CA73A289-74E6-4148-BD3A-4A12AEB5FDC7}" destId="{9C83F69B-82CB-4721-8306-E18DD3D5AFFC}" srcOrd="0" destOrd="0" presId="urn:microsoft.com/office/officeart/2005/8/layout/hierarchy1"/>
    <dgm:cxn modelId="{A5C30038-5542-4E37-A0A6-794022F2D45A}" type="presParOf" srcId="{CA73A289-74E6-4148-BD3A-4A12AEB5FDC7}" destId="{3AE63D2A-920D-468C-8DB0-CE4D59D930EE}" srcOrd="1" destOrd="0" presId="urn:microsoft.com/office/officeart/2005/8/layout/hierarchy1"/>
    <dgm:cxn modelId="{84B1876F-20E1-48B8-9B9E-78CC5BE6D1A8}" type="presParOf" srcId="{3AE63D2A-920D-468C-8DB0-CE4D59D930EE}" destId="{9CA90E52-08CC-4F3E-81A6-9553B559F22E}" srcOrd="0" destOrd="0" presId="urn:microsoft.com/office/officeart/2005/8/layout/hierarchy1"/>
    <dgm:cxn modelId="{B233713E-4D93-4367-BA66-314F9FFE0057}" type="presParOf" srcId="{9CA90E52-08CC-4F3E-81A6-9553B559F22E}" destId="{F5E6855C-BADA-4554-B02F-A08CDB50E7BA}" srcOrd="0" destOrd="0" presId="urn:microsoft.com/office/officeart/2005/8/layout/hierarchy1"/>
    <dgm:cxn modelId="{41B01016-805D-4777-9238-8346CA0AD3AA}" type="presParOf" srcId="{9CA90E52-08CC-4F3E-81A6-9553B559F22E}" destId="{B63D7F95-D638-4FE3-9FBE-2A13959DA1D0}" srcOrd="1" destOrd="0" presId="urn:microsoft.com/office/officeart/2005/8/layout/hierarchy1"/>
    <dgm:cxn modelId="{B0713C70-7132-4514-8E6F-AA854DC623E7}" type="presParOf" srcId="{3AE63D2A-920D-468C-8DB0-CE4D59D930EE}" destId="{B96D9F72-7BFB-4970-BA4D-5D5A2600F486}" srcOrd="1" destOrd="0" presId="urn:microsoft.com/office/officeart/2005/8/layout/hierarchy1"/>
    <dgm:cxn modelId="{0217CB10-27F9-41E5-92E6-D5F9B1C98A03}" type="presParOf" srcId="{BA99788A-4E1C-4155-A809-376AAB8FE80B}" destId="{91809C30-0EE4-4470-B03C-9A7E707D0305}" srcOrd="1" destOrd="0" presId="urn:microsoft.com/office/officeart/2005/8/layout/hierarchy1"/>
    <dgm:cxn modelId="{D96EF67F-B81C-41A6-84E0-B3AC2DFD3C00}" type="presParOf" srcId="{91809C30-0EE4-4470-B03C-9A7E707D0305}" destId="{64868482-37EB-4158-8FE1-65CFF82FB41C}" srcOrd="0" destOrd="0" presId="urn:microsoft.com/office/officeart/2005/8/layout/hierarchy1"/>
    <dgm:cxn modelId="{3745AAF4-70E6-4114-A53A-ACC6F876BC4C}" type="presParOf" srcId="{64868482-37EB-4158-8FE1-65CFF82FB41C}" destId="{9316D6D1-AD4A-4291-BC01-4DBC239F3681}" srcOrd="0" destOrd="0" presId="urn:microsoft.com/office/officeart/2005/8/layout/hierarchy1"/>
    <dgm:cxn modelId="{EEE53D3E-8727-478A-9E1D-05173B03B9F8}" type="presParOf" srcId="{64868482-37EB-4158-8FE1-65CFF82FB41C}" destId="{F5E18CC7-699B-4ABD-8ED3-3756E67C84FD}" srcOrd="1" destOrd="0" presId="urn:microsoft.com/office/officeart/2005/8/layout/hierarchy1"/>
    <dgm:cxn modelId="{5311DA7C-53F9-4945-9CB2-8970B295F986}" type="presParOf" srcId="{91809C30-0EE4-4470-B03C-9A7E707D0305}" destId="{C65D7724-C954-4F9A-9146-AEB2AEB2FC5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3F69B-82CB-4721-8306-E18DD3D5AFFC}">
      <dsp:nvSpPr>
        <dsp:cNvPr id="0" name=""/>
        <dsp:cNvSpPr/>
      </dsp:nvSpPr>
      <dsp:spPr>
        <a:xfrm>
          <a:off x="5573936" y="2898796"/>
          <a:ext cx="91440" cy="5398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98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CE7F8-B13D-4B5D-A528-7DC707282786}">
      <dsp:nvSpPr>
        <dsp:cNvPr id="0" name=""/>
        <dsp:cNvSpPr/>
      </dsp:nvSpPr>
      <dsp:spPr>
        <a:xfrm>
          <a:off x="3918223" y="1180349"/>
          <a:ext cx="1701432" cy="539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870"/>
              </a:lnTo>
              <a:lnTo>
                <a:pt x="1701432" y="367870"/>
              </a:lnTo>
              <a:lnTo>
                <a:pt x="1701432" y="5398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B5191-E9A5-4BBB-8641-850BB7A797DD}">
      <dsp:nvSpPr>
        <dsp:cNvPr id="0" name=""/>
        <dsp:cNvSpPr/>
      </dsp:nvSpPr>
      <dsp:spPr>
        <a:xfrm>
          <a:off x="2216790" y="2898796"/>
          <a:ext cx="1134288" cy="539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870"/>
              </a:lnTo>
              <a:lnTo>
                <a:pt x="1134288" y="367870"/>
              </a:lnTo>
              <a:lnTo>
                <a:pt x="1134288" y="5398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FF077-500D-4248-AE6E-CA62864809E1}">
      <dsp:nvSpPr>
        <dsp:cNvPr id="0" name=""/>
        <dsp:cNvSpPr/>
      </dsp:nvSpPr>
      <dsp:spPr>
        <a:xfrm>
          <a:off x="1082501" y="2898796"/>
          <a:ext cx="1134288" cy="539818"/>
        </a:xfrm>
        <a:custGeom>
          <a:avLst/>
          <a:gdLst/>
          <a:ahLst/>
          <a:cxnLst/>
          <a:rect l="0" t="0" r="0" b="0"/>
          <a:pathLst>
            <a:path>
              <a:moveTo>
                <a:pt x="1134288" y="0"/>
              </a:moveTo>
              <a:lnTo>
                <a:pt x="1134288" y="367870"/>
              </a:lnTo>
              <a:lnTo>
                <a:pt x="0" y="367870"/>
              </a:lnTo>
              <a:lnTo>
                <a:pt x="0" y="5398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B60C24-07FA-4A4A-A42A-9758245CF52F}">
      <dsp:nvSpPr>
        <dsp:cNvPr id="0" name=""/>
        <dsp:cNvSpPr/>
      </dsp:nvSpPr>
      <dsp:spPr>
        <a:xfrm>
          <a:off x="2216790" y="1180349"/>
          <a:ext cx="1701432" cy="539818"/>
        </a:xfrm>
        <a:custGeom>
          <a:avLst/>
          <a:gdLst/>
          <a:ahLst/>
          <a:cxnLst/>
          <a:rect l="0" t="0" r="0" b="0"/>
          <a:pathLst>
            <a:path>
              <a:moveTo>
                <a:pt x="1701432" y="0"/>
              </a:moveTo>
              <a:lnTo>
                <a:pt x="1701432" y="367870"/>
              </a:lnTo>
              <a:lnTo>
                <a:pt x="0" y="367870"/>
              </a:lnTo>
              <a:lnTo>
                <a:pt x="0" y="5398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F095D-1308-40FF-B512-6A61052B767F}">
      <dsp:nvSpPr>
        <dsp:cNvPr id="0" name=""/>
        <dsp:cNvSpPr/>
      </dsp:nvSpPr>
      <dsp:spPr>
        <a:xfrm>
          <a:off x="2990169" y="1720"/>
          <a:ext cx="1856108" cy="11786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6F075F-9CA5-4F10-A573-326FF64A1E76}">
      <dsp:nvSpPr>
        <dsp:cNvPr id="0" name=""/>
        <dsp:cNvSpPr/>
      </dsp:nvSpPr>
      <dsp:spPr>
        <a:xfrm>
          <a:off x="3196403" y="197643"/>
          <a:ext cx="1856108" cy="1178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Grandmother aged 72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(main carer)</a:t>
          </a:r>
        </a:p>
      </dsp:txBody>
      <dsp:txXfrm>
        <a:off x="3230924" y="232164"/>
        <a:ext cx="1787066" cy="1109587"/>
      </dsp:txXfrm>
    </dsp:sp>
    <dsp:sp modelId="{8E97904D-DFBF-4693-A41D-7AF2F56914DC}">
      <dsp:nvSpPr>
        <dsp:cNvPr id="0" name=""/>
        <dsp:cNvSpPr/>
      </dsp:nvSpPr>
      <dsp:spPr>
        <a:xfrm>
          <a:off x="1288736" y="1720167"/>
          <a:ext cx="1856108" cy="11786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285633-AA82-442A-8DFE-966DBE2010DC}">
      <dsp:nvSpPr>
        <dsp:cNvPr id="0" name=""/>
        <dsp:cNvSpPr/>
      </dsp:nvSpPr>
      <dsp:spPr>
        <a:xfrm>
          <a:off x="1494970" y="1916090"/>
          <a:ext cx="1856108" cy="1178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Daughter aged 32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(Learning disabilities) </a:t>
          </a:r>
        </a:p>
      </dsp:txBody>
      <dsp:txXfrm>
        <a:off x="1529491" y="1950611"/>
        <a:ext cx="1787066" cy="1109587"/>
      </dsp:txXfrm>
    </dsp:sp>
    <dsp:sp modelId="{34D5A650-EFBD-4E11-8AA5-74B681E7D855}">
      <dsp:nvSpPr>
        <dsp:cNvPr id="0" name=""/>
        <dsp:cNvSpPr/>
      </dsp:nvSpPr>
      <dsp:spPr>
        <a:xfrm>
          <a:off x="154447" y="3438614"/>
          <a:ext cx="1856108" cy="11786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FDE77-5AFD-4E03-9579-21877B22CDD4}">
      <dsp:nvSpPr>
        <dsp:cNvPr id="0" name=""/>
        <dsp:cNvSpPr/>
      </dsp:nvSpPr>
      <dsp:spPr>
        <a:xfrm>
          <a:off x="360681" y="3634537"/>
          <a:ext cx="1856108" cy="1178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3 previous children. Female aged 9, Males aged 6 and 5 all by different fathers </a:t>
          </a:r>
        </a:p>
      </dsp:txBody>
      <dsp:txXfrm>
        <a:off x="395202" y="3669058"/>
        <a:ext cx="1787066" cy="1109587"/>
      </dsp:txXfrm>
    </dsp:sp>
    <dsp:sp modelId="{AED0D727-723B-4DAB-8DB3-75D41FA76B92}">
      <dsp:nvSpPr>
        <dsp:cNvPr id="0" name=""/>
        <dsp:cNvSpPr/>
      </dsp:nvSpPr>
      <dsp:spPr>
        <a:xfrm>
          <a:off x="2423024" y="3438614"/>
          <a:ext cx="1856108" cy="11786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E88A66-57A4-46C5-A411-F3FB756F4445}">
      <dsp:nvSpPr>
        <dsp:cNvPr id="0" name=""/>
        <dsp:cNvSpPr/>
      </dsp:nvSpPr>
      <dsp:spPr>
        <a:xfrm>
          <a:off x="2629259" y="3634537"/>
          <a:ext cx="1856108" cy="1178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rgbClr val="FF0000"/>
              </a:solidFill>
            </a:rPr>
            <a:t>Grandmother had parental responsibility for all the children </a:t>
          </a:r>
        </a:p>
      </dsp:txBody>
      <dsp:txXfrm>
        <a:off x="2663780" y="3669058"/>
        <a:ext cx="1787066" cy="1109587"/>
      </dsp:txXfrm>
    </dsp:sp>
    <dsp:sp modelId="{BD09AFC4-0743-4B2D-8768-F1FC363ED018}">
      <dsp:nvSpPr>
        <dsp:cNvPr id="0" name=""/>
        <dsp:cNvSpPr/>
      </dsp:nvSpPr>
      <dsp:spPr>
        <a:xfrm>
          <a:off x="4691602" y="1720167"/>
          <a:ext cx="1856108" cy="11786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9EC71-5EC3-4278-BA8E-A36E6FBC7360}">
      <dsp:nvSpPr>
        <dsp:cNvPr id="0" name=""/>
        <dsp:cNvSpPr/>
      </dsp:nvSpPr>
      <dsp:spPr>
        <a:xfrm>
          <a:off x="4897836" y="1916090"/>
          <a:ext cx="1856108" cy="1178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Daughter’s partner (met in a park homeless) </a:t>
          </a:r>
        </a:p>
      </dsp:txBody>
      <dsp:txXfrm>
        <a:off x="4932357" y="1950611"/>
        <a:ext cx="1787066" cy="1109587"/>
      </dsp:txXfrm>
    </dsp:sp>
    <dsp:sp modelId="{F5E6855C-BADA-4554-B02F-A08CDB50E7BA}">
      <dsp:nvSpPr>
        <dsp:cNvPr id="0" name=""/>
        <dsp:cNvSpPr/>
      </dsp:nvSpPr>
      <dsp:spPr>
        <a:xfrm>
          <a:off x="4691602" y="3438614"/>
          <a:ext cx="1856108" cy="11786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3D7F95-D638-4FE3-9FBE-2A13959DA1D0}">
      <dsp:nvSpPr>
        <dsp:cNvPr id="0" name=""/>
        <dsp:cNvSpPr/>
      </dsp:nvSpPr>
      <dsp:spPr>
        <a:xfrm>
          <a:off x="4897836" y="3634537"/>
          <a:ext cx="1856108" cy="1178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Bell (age 3 ½ years)</a:t>
          </a:r>
        </a:p>
      </dsp:txBody>
      <dsp:txXfrm>
        <a:off x="4932357" y="3669058"/>
        <a:ext cx="1787066" cy="1109587"/>
      </dsp:txXfrm>
    </dsp:sp>
    <dsp:sp modelId="{9316D6D1-AD4A-4291-BC01-4DBC239F3681}">
      <dsp:nvSpPr>
        <dsp:cNvPr id="0" name=""/>
        <dsp:cNvSpPr/>
      </dsp:nvSpPr>
      <dsp:spPr>
        <a:xfrm>
          <a:off x="5258746" y="1720"/>
          <a:ext cx="1856108" cy="11786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18CC7-699B-4ABD-8ED3-3756E67C84FD}">
      <dsp:nvSpPr>
        <dsp:cNvPr id="0" name=""/>
        <dsp:cNvSpPr/>
      </dsp:nvSpPr>
      <dsp:spPr>
        <a:xfrm>
          <a:off x="5464980" y="197643"/>
          <a:ext cx="1856108" cy="1178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Numerous animals including 3 cats, 2 big dogs, and reptiles in the family home </a:t>
          </a:r>
        </a:p>
      </dsp:txBody>
      <dsp:txXfrm>
        <a:off x="5499501" y="232164"/>
        <a:ext cx="1787066" cy="1109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1830F-189E-41F5-BE7C-FDCF96C397C3}" type="datetimeFigureOut">
              <a:rPr lang="en-US" smtClean="0"/>
              <a:t>2/5/2018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4E167-248F-4658-8EA5-27073AA6E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067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2D47BF-E637-4B39-BFF5-A3081E05404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11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District Nurses visited  one  day a week that increased to 3 days weekly for Grandmothers personal care in the third year  </a:t>
            </a:r>
          </a:p>
          <a:p>
            <a:pPr algn="l"/>
            <a:r>
              <a:rPr lang="en-GB" sz="1200" dirty="0"/>
              <a:t>OT assessment 6 times </a:t>
            </a:r>
          </a:p>
          <a:p>
            <a:pPr algn="l"/>
            <a:r>
              <a:rPr lang="en-GB" sz="1200" dirty="0"/>
              <a:t>Health visitor visited twice </a:t>
            </a:r>
          </a:p>
          <a:p>
            <a:pPr algn="l"/>
            <a:r>
              <a:rPr lang="en-GB" sz="1200" dirty="0"/>
              <a:t>Learning disability team 2 </a:t>
            </a:r>
          </a:p>
          <a:p>
            <a:pPr marL="0" indent="0" algn="l">
              <a:buNone/>
            </a:pPr>
            <a:r>
              <a:rPr lang="en-GB" sz="1200" dirty="0"/>
              <a:t>   times a month  </a:t>
            </a:r>
          </a:p>
          <a:p>
            <a:pPr algn="l"/>
            <a:r>
              <a:rPr lang="en-GB" sz="1200" dirty="0"/>
              <a:t>GP 24 home visits in 3 years</a:t>
            </a:r>
          </a:p>
          <a:p>
            <a:pPr algn="l"/>
            <a:r>
              <a:rPr lang="en-GB" sz="1200" dirty="0"/>
              <a:t>Social care made assessments </a:t>
            </a:r>
          </a:p>
          <a:p>
            <a:pPr marL="0" indent="0" algn="l">
              <a:buNone/>
            </a:pPr>
            <a:r>
              <a:rPr lang="en-GB" sz="1200" dirty="0"/>
              <a:t>on three older children, no focus on </a:t>
            </a:r>
          </a:p>
          <a:p>
            <a:pPr marL="0" indent="0" algn="l">
              <a:buNone/>
            </a:pPr>
            <a:r>
              <a:rPr lang="en-GB" sz="1200" b="1" dirty="0"/>
              <a:t>Bell 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This went on for 3 years ..until an new District nurse went in … </a:t>
            </a:r>
            <a:r>
              <a:rPr lang="en-GB" sz="1600" b="1" dirty="0"/>
              <a:t>FRESH EYES, FRESH CHALLENGE……….</a:t>
            </a:r>
          </a:p>
          <a:p>
            <a:pPr marL="0" indent="0" algn="l">
              <a:buNone/>
            </a:pPr>
            <a:endParaRPr lang="en-GB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4E167-248F-4658-8EA5-27073AA6E5C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680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Key – everyone thought bell was a baby not 3 ½ years </a:t>
            </a:r>
          </a:p>
          <a:p>
            <a:pPr algn="l"/>
            <a:r>
              <a:rPr lang="en-GB" dirty="0"/>
              <a:t>Over crowding / clutter / hoarding </a:t>
            </a:r>
          </a:p>
          <a:p>
            <a:pPr algn="l"/>
            <a:r>
              <a:rPr lang="en-GB" dirty="0"/>
              <a:t>Grandmother was bed bound needing care 7 days a week (pressure sores, leg ulcers, emaciated) </a:t>
            </a:r>
          </a:p>
          <a:p>
            <a:pPr algn="l"/>
            <a:r>
              <a:rPr lang="en-GB" dirty="0"/>
              <a:t>Daughter with LD reported she had a bad night with grandmother and was tired </a:t>
            </a:r>
          </a:p>
          <a:p>
            <a:pPr algn="l"/>
            <a:r>
              <a:rPr lang="en-GB" dirty="0"/>
              <a:t>New partner had mental health needs and had been homeless </a:t>
            </a:r>
          </a:p>
          <a:p>
            <a:pPr algn="l"/>
            <a:r>
              <a:rPr lang="en-GB" dirty="0"/>
              <a:t>Both mother and new partner were in bed at 3pm, overt sexualised behaviour </a:t>
            </a:r>
          </a:p>
          <a:p>
            <a:pPr algn="l"/>
            <a:r>
              <a:rPr lang="en-GB" dirty="0"/>
              <a:t>The oldest child came home from school alone with the other’s </a:t>
            </a:r>
          </a:p>
          <a:p>
            <a:pPr algn="l"/>
            <a:r>
              <a:rPr lang="en-GB" dirty="0"/>
              <a:t>Bell was JUST in her pushchair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4E167-248F-4658-8EA5-27073AA6E5C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068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dirty="0"/>
              <a:t>The new boyfriend had a record of adult and child sexual abuse , had been in prison was on the sex offender register </a:t>
            </a:r>
          </a:p>
          <a:p>
            <a:pPr algn="l"/>
            <a:r>
              <a:rPr lang="en-GB" dirty="0"/>
              <a:t>The enquiry showed he had sexually  abused the grandmother while supporting her personal care </a:t>
            </a:r>
          </a:p>
          <a:p>
            <a:pPr algn="l"/>
            <a:r>
              <a:rPr lang="en-GB" dirty="0"/>
              <a:t>The 10 year old spoke of fighting him off she  had threated the  to call the police.. she protected the children </a:t>
            </a:r>
          </a:p>
          <a:p>
            <a:pPr algn="l"/>
            <a:r>
              <a:rPr lang="en-GB" dirty="0"/>
              <a:t>The mother of the children thought she was in love with the new partner  ……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Was being starved due to daughter inability to cook</a:t>
            </a:r>
          </a:p>
          <a:p>
            <a:pPr algn="l"/>
            <a:r>
              <a:rPr lang="en-GB" dirty="0"/>
              <a:t>Leg ulcers were infected and she had pressure sores </a:t>
            </a:r>
          </a:p>
          <a:p>
            <a:pPr algn="l"/>
            <a:r>
              <a:rPr lang="en-GB" dirty="0"/>
              <a:t>Had poor compliance with medication due to  daughter inability </a:t>
            </a:r>
          </a:p>
          <a:p>
            <a:pPr algn="l"/>
            <a:r>
              <a:rPr lang="en-GB" dirty="0"/>
              <a:t>Grandmother was main carers for daughter and her 4 grandchildren before she had a stroke</a:t>
            </a:r>
          </a:p>
          <a:p>
            <a:pPr algn="l"/>
            <a:r>
              <a:rPr lang="en-GB" dirty="0"/>
              <a:t>GP was involved post stroke but did not perceive she was unable to cope </a:t>
            </a:r>
          </a:p>
          <a:p>
            <a:pPr marL="0" indent="0" algn="l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…it had not been reassessed by children services as no professional visiting deemed it relevant to refer to children's social care </a:t>
            </a:r>
          </a:p>
          <a:p>
            <a:pPr algn="l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4E167-248F-4658-8EA5-27073AA6E5C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366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dirty="0"/>
              <a:t>This had gone unnoticed for 3 years, professional thought she was a baby ………. She had a blank expression which professionals had walked past for the 3 years when visiting the house as they were focused on the Grandmother….</a:t>
            </a:r>
          </a:p>
          <a:p>
            <a:pPr marL="0" indent="0" algn="l">
              <a:buNone/>
            </a:pPr>
            <a:endParaRPr lang="en-GB" dirty="0"/>
          </a:p>
          <a:p>
            <a:pPr marL="0" indent="0" algn="l">
              <a:buNone/>
            </a:pPr>
            <a:endParaRPr lang="en-GB" dirty="0"/>
          </a:p>
          <a:p>
            <a:pPr algn="l"/>
            <a:r>
              <a:rPr lang="en-GB" dirty="0"/>
              <a:t>Bell had no cot to  sleep in,  the push chair was all she knew , </a:t>
            </a:r>
          </a:p>
          <a:p>
            <a:pPr algn="l"/>
            <a:r>
              <a:rPr lang="en-GB" dirty="0"/>
              <a:t>Bell was fed in the push chair </a:t>
            </a:r>
          </a:p>
          <a:p>
            <a:pPr algn="l"/>
            <a:r>
              <a:rPr lang="en-GB" dirty="0"/>
              <a:t>Bell has infrequent baths which her older sister (9) undertook </a:t>
            </a:r>
          </a:p>
          <a:p>
            <a:pPr algn="l"/>
            <a:r>
              <a:rPr lang="en-GB" dirty="0"/>
              <a:t>Bell did not talk,  did not walk,  </a:t>
            </a:r>
          </a:p>
          <a:p>
            <a:pPr algn="l"/>
            <a:r>
              <a:rPr lang="en-GB" dirty="0"/>
              <a:t>Bells legs had contractures, her skin was ingrained in dirt </a:t>
            </a:r>
          </a:p>
          <a:p>
            <a:pPr algn="l"/>
            <a:endParaRPr lang="en-GB" dirty="0"/>
          </a:p>
          <a:p>
            <a:pPr marL="0" indent="0" algn="l">
              <a:buNone/>
            </a:pPr>
            <a:r>
              <a:rPr lang="en-GB" b="1" dirty="0"/>
              <a:t>Bell looked like an emaciated 6 month baby……</a:t>
            </a:r>
          </a:p>
          <a:p>
            <a:pPr algn="l"/>
            <a:endParaRPr lang="en-GB" dirty="0"/>
          </a:p>
          <a:p>
            <a:pPr marL="0" indent="0" algn="l">
              <a:buNone/>
            </a:pPr>
            <a:r>
              <a:rPr lang="en-GB" dirty="0"/>
              <a:t>No-one professional  had made a referral to children social care as Bell was invisible to </a:t>
            </a:r>
            <a:r>
              <a:rPr lang="en-GB" b="1" dirty="0"/>
              <a:t>professional curiosity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4E167-248F-4658-8EA5-27073AA6E5C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993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336773" lvl="1" indent="0" algn="l">
              <a:buNone/>
            </a:pPr>
            <a:r>
              <a:rPr lang="en-GB" sz="3200" dirty="0"/>
              <a:t>Mental illness and suicidal is higher in children whilst suffering neglect, abuse and harm </a:t>
            </a:r>
          </a:p>
          <a:p>
            <a:pPr marL="336773" lvl="1" indent="0" algn="l">
              <a:buNone/>
            </a:pPr>
            <a:endParaRPr lang="en-GB" sz="3200" dirty="0"/>
          </a:p>
          <a:p>
            <a:pPr marL="336773" lvl="1" indent="0" algn="l">
              <a:buNone/>
            </a:pPr>
            <a:r>
              <a:rPr lang="en-GB" sz="3200" dirty="0"/>
              <a:t>It’s essential they receive appropriate multi agency assessment and are provided with right and suitable support from an holistic perspective to maintain their wellbeing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(Norman, 2012; Independent Inquiry Into Child Sexual Abuse, 2017). </a:t>
            </a:r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Self Neglect can have a variety of key episodes – fire deaths, drugs and alcohol abuse, infections from poor tissue viability, impact of mental distress or learning disability, untreated diabetes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4E167-248F-4658-8EA5-27073AA6E5C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173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/>
            <a:r>
              <a:rPr lang="en-GB" dirty="0"/>
              <a:t>Lack of self-care – neglect of personal hygiene, nutrition, hydration, and health, thereby endangering safety and well-being, and/or</a:t>
            </a:r>
          </a:p>
          <a:p>
            <a:pPr lvl="0" algn="l"/>
            <a:r>
              <a:rPr lang="en-GB" dirty="0"/>
              <a:t>Lack of care of one’s environment – squalor and hoarding, and/or</a:t>
            </a:r>
          </a:p>
          <a:p>
            <a:pPr algn="l"/>
            <a:r>
              <a:rPr lang="en-GB" dirty="0"/>
              <a:t>Refusal of services that would mitigate risk of harm</a:t>
            </a:r>
          </a:p>
          <a:p>
            <a:pPr marL="0" indent="0" algn="l">
              <a:buNone/>
            </a:pPr>
            <a:endParaRPr lang="en-GB" dirty="0"/>
          </a:p>
          <a:p>
            <a:pPr algn="l"/>
            <a:r>
              <a:rPr lang="en-GB" dirty="0"/>
              <a:t>People may be unwilling and/or unable to address issues relating to self-care and care of their immediate environment.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Lack of self-care (alcohol abuse, poor nutrition, neglect of hydration and ill-health) – 54%</a:t>
            </a:r>
          </a:p>
          <a:p>
            <a:pPr algn="l"/>
            <a:r>
              <a:rPr lang="en-GB" dirty="0"/>
              <a:t>Lack of care of environment (squalor, hoarding, fire risk) – 32%</a:t>
            </a:r>
          </a:p>
          <a:p>
            <a:pPr algn="l"/>
            <a:r>
              <a:rPr lang="en-GB" dirty="0"/>
              <a:t>Refusal of services – 58%</a:t>
            </a:r>
          </a:p>
          <a:p>
            <a:pPr algn="l"/>
            <a:r>
              <a:rPr lang="en-GB" dirty="0"/>
              <a:t>All three elements – 34%</a:t>
            </a:r>
          </a:p>
          <a:p>
            <a:pPr algn="l"/>
            <a:r>
              <a:rPr lang="en-GB" dirty="0"/>
              <a:t>History taking – explore questions asking ‘why’</a:t>
            </a:r>
          </a:p>
          <a:p>
            <a:pPr algn="l"/>
            <a:r>
              <a:rPr lang="en-GB" dirty="0"/>
              <a:t>Professional Curiosity </a:t>
            </a:r>
          </a:p>
          <a:p>
            <a:pPr algn="l"/>
            <a:r>
              <a:rPr lang="en-GB" dirty="0"/>
              <a:t>Making safeguarding personal (Autonomy &amp; life style choice) – open and transparent around the risks to the individual </a:t>
            </a:r>
          </a:p>
          <a:p>
            <a:pPr algn="l"/>
            <a:r>
              <a:rPr lang="en-GB" dirty="0"/>
              <a:t>Engagement – different approaches work with different people, use of advocates, maintaining contact, avoid closing cases </a:t>
            </a:r>
          </a:p>
          <a:p>
            <a:pPr algn="l"/>
            <a:r>
              <a:rPr lang="en-GB" dirty="0"/>
              <a:t>Mental capacity – clear guidance for staff regarding people with capacity who refuse services and are at risk</a:t>
            </a:r>
          </a:p>
          <a:p>
            <a:pPr algn="l"/>
            <a:r>
              <a:rPr lang="en-GB" dirty="0"/>
              <a:t>Consider needs of Carers</a:t>
            </a:r>
          </a:p>
          <a:p>
            <a:pPr algn="l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4E167-248F-4658-8EA5-27073AA6E5C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527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Making safeguarding personal </a:t>
            </a:r>
          </a:p>
          <a:p>
            <a:pPr algn="l"/>
            <a:r>
              <a:rPr lang="en-GB" dirty="0">
                <a:solidFill>
                  <a:srgbClr val="FF0000"/>
                </a:solidFill>
              </a:rPr>
              <a:t>In adults is person led but children's welfare is paramount</a:t>
            </a:r>
          </a:p>
          <a:p>
            <a:pPr algn="l"/>
            <a:r>
              <a:rPr lang="en-GB" dirty="0"/>
              <a:t>Is outcome focused </a:t>
            </a:r>
          </a:p>
          <a:p>
            <a:pPr algn="l"/>
            <a:r>
              <a:rPr lang="en-GB" dirty="0"/>
              <a:t>Engages the person and enhances involvement, choice and control </a:t>
            </a:r>
          </a:p>
          <a:p>
            <a:pPr algn="l"/>
            <a:r>
              <a:rPr lang="en-GB" dirty="0"/>
              <a:t>Improves the quality of life, wellbeing and safety </a:t>
            </a:r>
          </a:p>
          <a:p>
            <a:pPr marL="0" indent="0" algn="l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Safeguarding enquiries must not simply be see in the context of a Section 42 enquiry, but must consider the wider implications for safeguarding activity and the quality of care spectrum. </a:t>
            </a:r>
          </a:p>
          <a:p>
            <a:pPr algn="l"/>
            <a:r>
              <a:rPr lang="en-GB" dirty="0"/>
              <a:t>Providers need to offer ongoing support to translate the principles into practice. </a:t>
            </a:r>
          </a:p>
          <a:p>
            <a:pPr algn="l"/>
            <a:r>
              <a:rPr lang="en-GB" dirty="0"/>
              <a:t>Staff are supported to balance sometimes conflicting principles. </a:t>
            </a:r>
          </a:p>
          <a:p>
            <a:pPr algn="l"/>
            <a:r>
              <a:rPr lang="en-GB" dirty="0"/>
              <a:t>People are included within discussions around risk and are supported in making decisions – </a:t>
            </a:r>
            <a:r>
              <a:rPr lang="en-GB" b="1" dirty="0"/>
              <a:t>Mental Capacity Act </a:t>
            </a:r>
          </a:p>
          <a:p>
            <a:pPr algn="l"/>
            <a:r>
              <a:rPr lang="en-GB" dirty="0"/>
              <a:t>Wellbeing is to be considered alongside safety Organisational culture needs to supports a person centred approach </a:t>
            </a:r>
          </a:p>
          <a:p>
            <a:pPr algn="l"/>
            <a:r>
              <a:rPr lang="en-GB" dirty="0"/>
              <a:t>Professionals to adopt positive approaches to working with risk</a:t>
            </a:r>
          </a:p>
          <a:p>
            <a:pPr algn="l"/>
            <a:r>
              <a:rPr lang="en-GB" dirty="0"/>
              <a:t>Information and advice is promoted including rights of people to advocacy support.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Mental Capacity Act is key to Making Safeguarding Personal.</a:t>
            </a:r>
          </a:p>
          <a:p>
            <a:pPr algn="l"/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4E167-248F-4658-8EA5-27073AA6E5C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895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92969" y="1150625"/>
            <a:ext cx="7476328" cy="48144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37419" tIns="37419" rIns="37419" bIns="37419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700">
                <a:latin typeface="Calibri" pitchFamily="34" charset="0"/>
                <a:cs typeface="Calibri" pitchFamily="34" charset="0"/>
              </a:defRPr>
            </a:lvl1pPr>
            <a:lvl2pPr marL="673547" indent="-336774">
              <a:buClr>
                <a:srgbClr val="0072C6"/>
              </a:buClr>
              <a:buFont typeface="Wingdings" pitchFamily="2" charset="2"/>
              <a:buChar char="§"/>
              <a:defRPr sz="2400">
                <a:latin typeface="Calibri" pitchFamily="34" charset="0"/>
                <a:cs typeface="Calibri" pitchFamily="34" charset="0"/>
              </a:defRPr>
            </a:lvl2pPr>
            <a:lvl3pPr marL="1010321" indent="-336774">
              <a:buClr>
                <a:srgbClr val="0072C6"/>
              </a:buClr>
              <a:buFont typeface="Wingdings" pitchFamily="2" charset="2"/>
              <a:buChar char="§"/>
              <a:defRPr sz="2100">
                <a:latin typeface="Calibri" pitchFamily="34" charset="0"/>
                <a:cs typeface="Calibri" pitchFamily="34" charset="0"/>
              </a:defRPr>
            </a:lvl3pPr>
            <a:lvl4pPr marL="1262901" indent="-252580">
              <a:buClr>
                <a:srgbClr val="0072C6"/>
              </a:buClr>
              <a:buFont typeface="Wingdings" pitchFamily="2" charset="2"/>
              <a:buChar char="§"/>
              <a:defRPr sz="1800">
                <a:latin typeface="Calibri" pitchFamily="34" charset="0"/>
                <a:cs typeface="Calibri" pitchFamily="34" charset="0"/>
              </a:defRPr>
            </a:lvl4pPr>
            <a:lvl5pPr marL="1599674" indent="-252580">
              <a:buClr>
                <a:srgbClr val="0072C6"/>
              </a:buClr>
              <a:buFont typeface="Wingdings" pitchFamily="2" charset="2"/>
              <a:buChar char="§"/>
              <a:defRPr sz="15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endParaRPr lang="en-US" noProof="0" dirty="0">
              <a:sym typeface="Gill Sans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B64F-FD02-4BC1-8FEA-F01011CF8152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043E-6183-47A6-B8CA-1AC0B1759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286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/>
          </p:cNvSpPr>
          <p:nvPr userDrawn="1"/>
        </p:nvSpPr>
        <p:spPr bwMode="auto">
          <a:xfrm>
            <a:off x="-26377" y="-276225"/>
            <a:ext cx="9179169" cy="1303338"/>
          </a:xfrm>
          <a:prstGeom prst="rect">
            <a:avLst/>
          </a:prstGeom>
          <a:solidFill>
            <a:schemeClr val="accent1"/>
          </a:solidFill>
          <a:ln w="317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endParaRPr lang="en-GB">
              <a:cs typeface="+mn-cs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2420" y="1152526"/>
            <a:ext cx="7359162" cy="2320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7419" tIns="37419" rIns="37419" bIns="3741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/>
              </a:rPr>
              <a:t>Click to edit Master title style</a:t>
            </a:r>
          </a:p>
        </p:txBody>
      </p:sp>
      <p:pic>
        <p:nvPicPr>
          <p:cNvPr id="1028" name="Picture 4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16119" y="4543425"/>
            <a:ext cx="917917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 userDrawn="1"/>
        </p:nvSpPr>
        <p:spPr>
          <a:xfrm>
            <a:off x="1078523" y="6315075"/>
            <a:ext cx="7357697" cy="793750"/>
          </a:xfrm>
          <a:prstGeom prst="rect">
            <a:avLst/>
          </a:prstGeom>
          <a:ln/>
        </p:spPr>
        <p:txBody>
          <a:bodyPr lIns="67355" tIns="33677" rIns="67355" bIns="33677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/>
              </a:defRPr>
            </a:lvl9pPr>
          </a:lstStyle>
          <a:p>
            <a:pPr algn="r">
              <a:defRPr/>
            </a:pPr>
            <a:r>
              <a:rPr lang="en-US" sz="2100" dirty="0">
                <a:solidFill>
                  <a:srgbClr val="0066CC"/>
                </a:solidFill>
                <a:latin typeface="Calibri" pitchFamily="34" charset="0"/>
                <a:sym typeface="Calibri" pitchFamily="34" charset="0"/>
              </a:rPr>
              <a:t>Supporting people in Dorset to lead healthier lives</a:t>
            </a:r>
          </a:p>
        </p:txBody>
      </p:sp>
      <p:pic>
        <p:nvPicPr>
          <p:cNvPr id="1030" name="Picture 4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405804" y="115889"/>
            <a:ext cx="2935165" cy="860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  <a:sym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  <a:sym typeface="Gill Sans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  <a:sym typeface="Gill Sans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  <a:sym typeface="Gill Sans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  <a:sym typeface="Gill Sans"/>
        </a:defRPr>
      </a:lvl5pPr>
      <a:lvl6pPr marL="33677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/>
          <a:sym typeface="Gill Sans"/>
        </a:defRPr>
      </a:lvl6pPr>
      <a:lvl7pPr marL="673547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/>
          <a:sym typeface="Gill Sans"/>
        </a:defRPr>
      </a:lvl7pPr>
      <a:lvl8pPr marL="1010321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/>
          <a:sym typeface="Gill Sans"/>
        </a:defRPr>
      </a:lvl8pPr>
      <a:lvl9pPr marL="134709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/>
          <a:sym typeface="Gill Sans"/>
        </a:defRPr>
      </a:lvl9pPr>
    </p:titleStyle>
    <p:bodyStyle>
      <a:lvl1pPr marL="252413" indent="-252413" algn="ctr" rtl="0" eaLnBrk="0" fontAlgn="base" hangingPunct="0">
        <a:spcBef>
          <a:spcPct val="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546100" indent="-209550" algn="ctr" rtl="0" eaLnBrk="0" fontAlgn="base" hangingPunct="0">
        <a:spcBef>
          <a:spcPct val="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  <a:sym typeface="Gill Sans"/>
        </a:defRPr>
      </a:lvl2pPr>
      <a:lvl3pPr marL="841375" indent="-168275" algn="ctr" rtl="0" eaLnBrk="0" fontAlgn="base" hangingPunct="0">
        <a:spcBef>
          <a:spcPct val="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sym typeface="Gill Sans"/>
        </a:defRPr>
      </a:lvl3pPr>
      <a:lvl4pPr marL="1177925" indent="-168275" algn="ctr" rtl="0" eaLnBrk="0" fontAlgn="base" hangingPunct="0">
        <a:spcBef>
          <a:spcPct val="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  <a:sym typeface="Gill Sans"/>
        </a:defRPr>
      </a:lvl4pPr>
      <a:lvl5pPr marL="1514475" indent="-168275" algn="ctr" rtl="0" eaLnBrk="0" fontAlgn="base" hangingPunct="0">
        <a:spcBef>
          <a:spcPct val="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sym typeface="Gill Sans"/>
        </a:defRPr>
      </a:lvl5pPr>
      <a:lvl6pPr marL="336774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sym typeface="Gill Sans"/>
        </a:defRPr>
      </a:lvl6pPr>
      <a:lvl7pPr marL="673547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sym typeface="Gill Sans"/>
        </a:defRPr>
      </a:lvl7pPr>
      <a:lvl8pPr marL="1010321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sym typeface="Gill Sans"/>
        </a:defRPr>
      </a:lvl8pPr>
      <a:lvl9pPr marL="1347094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sym typeface="Gill Sans"/>
        </a:defRPr>
      </a:lvl9pPr>
    </p:bodyStyle>
    <p:otherStyle>
      <a:defPPr>
        <a:defRPr lang="en-US"/>
      </a:defPPr>
      <a:lvl1pPr marL="0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rsetforyou.gov.uk/media/218335/Self-neglect-and-Hoarding---Guidance-for-agencies/pdf/Self_Neglect_and_Hoarding_V2_0_Final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orsetforyou.gov.uk/media/218427/Self-neglect-toolkit/pdf/Self_Neglect_Toolkit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F8F995CF-3513-485B-911B-ADD649F36F9F}"/>
              </a:ext>
            </a:extLst>
          </p:cNvPr>
          <p:cNvSpPr txBox="1">
            <a:spLocks/>
          </p:cNvSpPr>
          <p:nvPr/>
        </p:nvSpPr>
        <p:spPr>
          <a:xfrm>
            <a:off x="611560" y="980728"/>
            <a:ext cx="7776864" cy="39604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Gill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Gill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Gill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Gill Sans"/>
              </a:defRPr>
            </a:lvl5pPr>
            <a:lvl6pPr marL="336774" algn="ctr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Gill Sans"/>
                <a:sym typeface="Gill Sans"/>
              </a:defRPr>
            </a:lvl6pPr>
            <a:lvl7pPr marL="673547" algn="ctr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Gill Sans"/>
                <a:sym typeface="Gill Sans"/>
              </a:defRPr>
            </a:lvl7pPr>
            <a:lvl8pPr marL="1010321" algn="ctr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Gill Sans"/>
                <a:sym typeface="Gill Sans"/>
              </a:defRPr>
            </a:lvl8pPr>
            <a:lvl9pPr marL="1347094" algn="ctr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Gill Sans"/>
                <a:sym typeface="Gill Sans"/>
              </a:defRPr>
            </a:lvl9pPr>
          </a:lstStyle>
          <a:p>
            <a:r>
              <a:rPr lang="en-GB" sz="4400" kern="0" dirty="0"/>
              <a:t>Neglect and Self-Neglect in Adults and Children</a:t>
            </a:r>
          </a:p>
          <a:p>
            <a:endParaRPr lang="en-GB" sz="2400" kern="0" dirty="0"/>
          </a:p>
          <a:p>
            <a:r>
              <a:rPr lang="en-GB" sz="2400" kern="0" dirty="0"/>
              <a:t>Wendy Thorogood – Dorset CCG </a:t>
            </a:r>
          </a:p>
          <a:p>
            <a:r>
              <a:rPr lang="en-GB" sz="2400" kern="0" dirty="0"/>
              <a:t>Designated Nurse Consultant for Safeguarding Children </a:t>
            </a:r>
          </a:p>
          <a:p>
            <a:r>
              <a:rPr lang="en-GB" sz="2400" kern="0" dirty="0"/>
              <a:t>Verena Cooper – Dorset CCG </a:t>
            </a:r>
          </a:p>
          <a:p>
            <a:r>
              <a:rPr lang="en-GB" sz="2400" kern="0" dirty="0"/>
              <a:t>Designated Adult Safeguarding Manager </a:t>
            </a:r>
          </a:p>
          <a:p>
            <a:endParaRPr lang="en-GB" sz="2400" kern="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F9A282-67CF-417E-B2DA-9D6DCC3D2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Group Discussion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How would this be addressed? </a:t>
            </a:r>
          </a:p>
          <a:p>
            <a:pPr marL="0" indent="0">
              <a:buNone/>
            </a:pPr>
            <a:r>
              <a:rPr lang="en-GB" dirty="0"/>
              <a:t>What are the challenges and barriers?</a:t>
            </a:r>
          </a:p>
        </p:txBody>
      </p:sp>
    </p:spTree>
    <p:extLst>
      <p:ext uri="{BB962C8B-B14F-4D97-AF65-F5344CB8AC3E}">
        <p14:creationId xmlns:p14="http://schemas.microsoft.com/office/powerpoint/2010/main" val="166562627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3F7DC99-F01C-45DC-BC97-C716C0235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/>
              <a:t>Hardest form of abuse to identify</a:t>
            </a:r>
          </a:p>
          <a:p>
            <a:pPr algn="l"/>
            <a:endParaRPr lang="en-GB" sz="3200" dirty="0"/>
          </a:p>
          <a:p>
            <a:pPr algn="l"/>
            <a:r>
              <a:rPr lang="en-GB" sz="3200" dirty="0"/>
              <a:t>Historically it is not seen as abuse</a:t>
            </a:r>
          </a:p>
          <a:p>
            <a:pPr algn="l"/>
            <a:endParaRPr lang="en-GB" sz="3200" dirty="0"/>
          </a:p>
          <a:p>
            <a:pPr algn="l"/>
            <a:r>
              <a:rPr lang="en-GB" sz="3200" dirty="0"/>
              <a:t>It is often identified with other forms of abuse </a:t>
            </a:r>
          </a:p>
          <a:p>
            <a:pPr algn="l"/>
            <a:endParaRPr lang="en-GB" sz="3200" dirty="0"/>
          </a:p>
          <a:p>
            <a:pPr algn="l"/>
            <a:r>
              <a:rPr lang="en-GB" sz="3200" dirty="0"/>
              <a:t>In adults it is in the form of self neglect and hoarding </a:t>
            </a:r>
          </a:p>
          <a:p>
            <a:pPr marL="0" indent="0" algn="l">
              <a:buNone/>
            </a:pP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35FEA63-9923-40C2-8843-5828022E8944}"/>
              </a:ext>
            </a:extLst>
          </p:cNvPr>
          <p:cNvSpPr txBox="1"/>
          <p:nvPr/>
        </p:nvSpPr>
        <p:spPr>
          <a:xfrm>
            <a:off x="323528" y="-243408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Identifying Neglect / self neglect </a:t>
            </a:r>
          </a:p>
        </p:txBody>
      </p:sp>
    </p:spTree>
    <p:extLst>
      <p:ext uri="{BB962C8B-B14F-4D97-AF65-F5344CB8AC3E}">
        <p14:creationId xmlns:p14="http://schemas.microsoft.com/office/powerpoint/2010/main" val="175243728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F43F578-8549-43C8-865E-53EF282D3FC6}"/>
              </a:ext>
            </a:extLst>
          </p:cNvPr>
          <p:cNvSpPr txBox="1"/>
          <p:nvPr/>
        </p:nvSpPr>
        <p:spPr>
          <a:xfrm>
            <a:off x="107504" y="-243408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Multi –agency working with adults who self neglect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6AFA5DC6-8771-44A5-94FA-40D83EDED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96752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345012908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42AAAF7-21C1-4DCA-B88E-E405DA689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l"/>
            <a:r>
              <a:rPr lang="en-GB" dirty="0"/>
              <a:t>Lack of self-care</a:t>
            </a:r>
          </a:p>
          <a:p>
            <a:pPr lvl="0" algn="l"/>
            <a:r>
              <a:rPr lang="en-GB" dirty="0"/>
              <a:t>Lack of care of one’s environment </a:t>
            </a:r>
          </a:p>
          <a:p>
            <a:pPr lvl="0" algn="l"/>
            <a:r>
              <a:rPr lang="en-GB" dirty="0"/>
              <a:t>Refusal of services that would mitigate risk of harm</a:t>
            </a:r>
          </a:p>
          <a:p>
            <a:pPr marL="0" indent="0" algn="l">
              <a:buNone/>
            </a:pPr>
            <a:endParaRPr lang="en-GB" dirty="0"/>
          </a:p>
          <a:p>
            <a:pPr marL="0" indent="0" algn="l">
              <a:buNone/>
            </a:pPr>
            <a:r>
              <a:rPr lang="en-GB" sz="2000" dirty="0">
                <a:hlinkClick r:id="rId3"/>
              </a:rPr>
              <a:t>https://www.dorsetforyou.gov.uk/media/218335/Self-neglect-and-Hoarding---Guidance-for-agencies/pdf/Self_Neglect_and_Hoarding_V2_0_Final.pdf</a:t>
            </a:r>
            <a:endParaRPr lang="en-GB" sz="2000" dirty="0"/>
          </a:p>
          <a:p>
            <a:pPr marL="0" indent="0" algn="l">
              <a:buNone/>
            </a:pPr>
            <a:endParaRPr lang="en-GB" sz="2000" dirty="0"/>
          </a:p>
          <a:p>
            <a:pPr marL="0" indent="0" algn="l">
              <a:buNone/>
            </a:pPr>
            <a:r>
              <a:rPr lang="en-GB" dirty="0"/>
              <a:t>Self Neglect tool kit - </a:t>
            </a:r>
            <a:r>
              <a:rPr lang="en-GB" sz="2000" dirty="0">
                <a:hlinkClick r:id="rId4"/>
              </a:rPr>
              <a:t>https://www.dorsetforyou.gov.uk/media/218427/Self-neglect-toolkit/pdf/Self_Neglect_Toolkit.pdf</a:t>
            </a:r>
            <a:endParaRPr lang="en-GB" sz="2000" dirty="0"/>
          </a:p>
          <a:p>
            <a:pPr algn="l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F4A5AE-ABAC-48FF-B25E-000AC229759E}"/>
              </a:ext>
            </a:extLst>
          </p:cNvPr>
          <p:cNvSpPr txBox="1"/>
          <p:nvPr/>
        </p:nvSpPr>
        <p:spPr>
          <a:xfrm>
            <a:off x="179512" y="-99392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Self-Neglect Definition</a:t>
            </a:r>
          </a:p>
        </p:txBody>
      </p:sp>
    </p:spTree>
    <p:extLst>
      <p:ext uri="{BB962C8B-B14F-4D97-AF65-F5344CB8AC3E}">
        <p14:creationId xmlns:p14="http://schemas.microsoft.com/office/powerpoint/2010/main" val="195253775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736F8D0-7007-4F37-A1A2-5A29E9B56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052736"/>
            <a:ext cx="7476328" cy="4814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EPPPA</a:t>
            </a:r>
          </a:p>
          <a:p>
            <a:pPr marL="0" indent="0">
              <a:buNone/>
            </a:pPr>
            <a:endParaRPr lang="en-GB" dirty="0"/>
          </a:p>
          <a:p>
            <a:pPr algn="l"/>
            <a:r>
              <a:rPr lang="en-GB" dirty="0"/>
              <a:t>Empowerment </a:t>
            </a:r>
          </a:p>
          <a:p>
            <a:pPr algn="l"/>
            <a:r>
              <a:rPr lang="en-GB" dirty="0"/>
              <a:t>Protection</a:t>
            </a:r>
          </a:p>
          <a:p>
            <a:pPr algn="l"/>
            <a:r>
              <a:rPr lang="en-GB" dirty="0"/>
              <a:t>Prevention </a:t>
            </a:r>
          </a:p>
          <a:p>
            <a:pPr algn="l"/>
            <a:r>
              <a:rPr lang="en-GB" dirty="0"/>
              <a:t>Partnership </a:t>
            </a:r>
          </a:p>
          <a:p>
            <a:pPr algn="l"/>
            <a:r>
              <a:rPr lang="en-GB" dirty="0"/>
              <a:t>Proportionality </a:t>
            </a:r>
          </a:p>
          <a:p>
            <a:pPr algn="l"/>
            <a:r>
              <a:rPr lang="en-GB" dirty="0"/>
              <a:t>Accountability </a:t>
            </a:r>
          </a:p>
          <a:p>
            <a:pPr algn="l"/>
            <a:endParaRPr lang="en-GB" dirty="0"/>
          </a:p>
          <a:p>
            <a:pPr marL="0" indent="0">
              <a:buNone/>
            </a:pPr>
            <a:r>
              <a:rPr lang="en-GB" dirty="0"/>
              <a:t>Emphasis on wellbeing alongside safety and prevention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A62914E-A58F-4814-A6D0-E17F27060289}"/>
              </a:ext>
            </a:extLst>
          </p:cNvPr>
          <p:cNvSpPr txBox="1"/>
          <p:nvPr/>
        </p:nvSpPr>
        <p:spPr>
          <a:xfrm>
            <a:off x="4921" y="-280894"/>
            <a:ext cx="6912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Six Adult Safeguarding Principles </a:t>
            </a:r>
          </a:p>
        </p:txBody>
      </p:sp>
    </p:spTree>
    <p:extLst>
      <p:ext uri="{BB962C8B-B14F-4D97-AF65-F5344CB8AC3E}">
        <p14:creationId xmlns:p14="http://schemas.microsoft.com/office/powerpoint/2010/main" val="106720686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359162" cy="548282"/>
          </a:xfrm>
        </p:spPr>
        <p:txBody>
          <a:bodyPr/>
          <a:lstStyle/>
          <a:p>
            <a:r>
              <a:rPr lang="en-GB" sz="2800" dirty="0">
                <a:solidFill>
                  <a:schemeClr val="bg1"/>
                </a:solidFill>
              </a:rPr>
              <a:t>Every one will have their own view on what  </a:t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b="1" dirty="0">
                <a:solidFill>
                  <a:schemeClr val="bg1"/>
                </a:solidFill>
              </a:rPr>
              <a:t>Neglect / Self Neglect </a:t>
            </a:r>
            <a:r>
              <a:rPr lang="en-GB" sz="2800" dirty="0">
                <a:solidFill>
                  <a:schemeClr val="bg1"/>
                </a:solidFill>
              </a:rPr>
              <a:t>is…….</a:t>
            </a:r>
          </a:p>
        </p:txBody>
      </p:sp>
      <p:pic>
        <p:nvPicPr>
          <p:cNvPr id="4" name="Content Placeholder 3" descr="Sociology-Age - Retirement_Home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4" y="2416721"/>
            <a:ext cx="3214688" cy="2228850"/>
          </a:xfrm>
        </p:spPr>
      </p:pic>
      <p:pic>
        <p:nvPicPr>
          <p:cNvPr id="5" name="Picture 4" descr="abuse16 - &lt;strong&gt;Child&lt;/strong&gt; Abus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396825"/>
            <a:ext cx="3438939" cy="2577233"/>
          </a:xfrm>
          <a:prstGeom prst="rect">
            <a:avLst/>
          </a:prstGeom>
        </p:spPr>
      </p:pic>
      <p:pic>
        <p:nvPicPr>
          <p:cNvPr id="6" name="Content Placeholder 3" descr="Sociology-Age - Retirement_Homes">
            <a:extLst>
              <a:ext uri="{FF2B5EF4-FFF2-40B4-BE49-F238E27FC236}">
                <a16:creationId xmlns:a16="http://schemas.microsoft.com/office/drawing/2014/main" xmlns="" id="{E262B3DD-B4CF-439A-9606-B4FB7203C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4" y="2557084"/>
            <a:ext cx="4286250" cy="29718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57BCECD-10A3-4143-8BF0-D83352D7A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18" y="2406804"/>
            <a:ext cx="3688375" cy="255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492896"/>
            <a:ext cx="7359162" cy="2320925"/>
          </a:xfrm>
        </p:spPr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/>
              <a:t>Let me tell you a story about Baby Bell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 descr="Eleha // Park Frankendael Amsterdam | &lt;strong&gt;Baby&lt;/strong&gt; &lt;strong&gt;in a stroller&lt;/strong&gt;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67" y="2226469"/>
            <a:ext cx="4892866" cy="3263504"/>
          </a:xfrm>
        </p:spPr>
      </p:pic>
      <p:pic>
        <p:nvPicPr>
          <p:cNvPr id="7" name="Content Placeholder 3" descr="Eleha // Park Frankendael Amsterdam | &lt;strong&gt;Baby&lt;/strong&gt; &lt;strong&gt;in a stroller&lt;/strong&gt; ...">
            <a:extLst>
              <a:ext uri="{FF2B5EF4-FFF2-40B4-BE49-F238E27FC236}">
                <a16:creationId xmlns:a16="http://schemas.microsoft.com/office/drawing/2014/main" xmlns="" id="{3065CB81-A8DC-4A5F-8BA2-E200EF989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129" y="1690688"/>
            <a:ext cx="6523821" cy="4351338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F5ED375-D56E-4D8F-BCFE-AF67D03A0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56606"/>
            <a:ext cx="4787918" cy="319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97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9B70A521-DF4E-4560-B4A0-D05C254BBB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307513"/>
              </p:ext>
            </p:extLst>
          </p:nvPr>
        </p:nvGraphicFramePr>
        <p:xfrm>
          <a:off x="683568" y="980728"/>
          <a:ext cx="7475537" cy="4814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304292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355" y="-387424"/>
            <a:ext cx="7359162" cy="2320925"/>
          </a:xfrm>
        </p:spPr>
        <p:txBody>
          <a:bodyPr/>
          <a:lstStyle/>
          <a:p>
            <a:r>
              <a:rPr lang="en-GB" sz="4400" dirty="0"/>
              <a:t>The house was always a mess </a:t>
            </a:r>
          </a:p>
        </p:txBody>
      </p:sp>
      <p:pic>
        <p:nvPicPr>
          <p:cNvPr id="4" name="Content Placeholder 3" descr="interrobang‽: FLASHBACK FRIDAY: High School Blogg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92" y="2226469"/>
            <a:ext cx="7549916" cy="3263504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7014E3F-FC3D-4243-9F75-45AEE35730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38" y="2060848"/>
            <a:ext cx="4804423" cy="327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95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FC2E3B6-2893-4B53-8E46-E8368B90D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980728"/>
            <a:ext cx="7476328" cy="4814409"/>
          </a:xfrm>
        </p:spPr>
        <p:txBody>
          <a:bodyPr>
            <a:normAutofit fontScale="92500"/>
          </a:bodyPr>
          <a:lstStyle/>
          <a:p>
            <a:pPr algn="l"/>
            <a:r>
              <a:rPr lang="en-GB" sz="3300" dirty="0"/>
              <a:t>District Nurses </a:t>
            </a:r>
          </a:p>
          <a:p>
            <a:pPr algn="l"/>
            <a:r>
              <a:rPr lang="en-GB" sz="3300" dirty="0"/>
              <a:t>Occupational Therapists</a:t>
            </a:r>
          </a:p>
          <a:p>
            <a:pPr algn="l"/>
            <a:r>
              <a:rPr lang="en-GB" sz="3300" dirty="0"/>
              <a:t>Health Visitor</a:t>
            </a:r>
          </a:p>
          <a:p>
            <a:pPr algn="l"/>
            <a:r>
              <a:rPr lang="en-GB" sz="3300" dirty="0"/>
              <a:t>Learning Disability Team </a:t>
            </a:r>
          </a:p>
          <a:p>
            <a:pPr algn="l"/>
            <a:r>
              <a:rPr lang="en-GB" sz="3300" dirty="0"/>
              <a:t>GP </a:t>
            </a:r>
          </a:p>
          <a:p>
            <a:pPr algn="l"/>
            <a:r>
              <a:rPr lang="en-GB" sz="3300" dirty="0"/>
              <a:t>Social Care</a:t>
            </a:r>
          </a:p>
          <a:p>
            <a:pPr algn="l"/>
            <a:endParaRPr lang="en-GB" dirty="0"/>
          </a:p>
          <a:p>
            <a:pPr marL="0" indent="0" algn="l">
              <a:buNone/>
            </a:pPr>
            <a:endParaRPr lang="en-GB" dirty="0"/>
          </a:p>
          <a:p>
            <a:pPr marL="0" indent="0" algn="l">
              <a:buNone/>
            </a:pPr>
            <a:endParaRPr lang="en-GB" dirty="0"/>
          </a:p>
          <a:p>
            <a:pPr marL="0" indent="0" algn="l">
              <a:buNone/>
            </a:pPr>
            <a:r>
              <a:rPr lang="en-GB" dirty="0"/>
              <a:t>Then… </a:t>
            </a:r>
            <a:r>
              <a:rPr lang="en-GB" sz="3600" b="1" dirty="0"/>
              <a:t>FRESH EYES, FRESH CHALLENGE……                          </a:t>
            </a:r>
          </a:p>
          <a:p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FC464D34-FB66-4A73-B4EF-EE3C90C64302}"/>
              </a:ext>
            </a:extLst>
          </p:cNvPr>
          <p:cNvSpPr txBox="1">
            <a:spLocks/>
          </p:cNvSpPr>
          <p:nvPr/>
        </p:nvSpPr>
        <p:spPr>
          <a:xfrm>
            <a:off x="107504" y="-174938"/>
            <a:ext cx="10515600" cy="13255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Gill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Gill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Gill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Gill Sans"/>
              </a:defRPr>
            </a:lvl5pPr>
            <a:lvl6pPr marL="336774" algn="ctr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Gill Sans"/>
                <a:sym typeface="Gill Sans"/>
              </a:defRPr>
            </a:lvl6pPr>
            <a:lvl7pPr marL="673547" algn="ctr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Gill Sans"/>
                <a:sym typeface="Gill Sans"/>
              </a:defRPr>
            </a:lvl7pPr>
            <a:lvl8pPr marL="1010321" algn="ctr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Gill Sans"/>
                <a:sym typeface="Gill Sans"/>
              </a:defRPr>
            </a:lvl8pPr>
            <a:lvl9pPr marL="1347094" algn="ctr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Gill Sans"/>
                <a:sym typeface="Gill Sans"/>
              </a:defRPr>
            </a:lvl9pPr>
          </a:lstStyle>
          <a:p>
            <a:r>
              <a:rPr lang="en-GB" sz="4400" kern="0" dirty="0">
                <a:solidFill>
                  <a:schemeClr val="bg1"/>
                </a:solidFill>
              </a:rPr>
              <a:t>Who was going in there?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6BD69CE-8FD1-4A4E-BEA7-396071F775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528" y="1340768"/>
            <a:ext cx="359694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3835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69D21FC-12DA-40C3-8B6B-01959866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052736"/>
            <a:ext cx="7476328" cy="4814409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endParaRPr lang="en-GB" dirty="0"/>
          </a:p>
          <a:p>
            <a:pPr algn="l"/>
            <a:r>
              <a:rPr lang="en-GB" sz="3200" dirty="0"/>
              <a:t>Hoarding </a:t>
            </a:r>
          </a:p>
          <a:p>
            <a:pPr algn="l"/>
            <a:r>
              <a:rPr lang="en-GB" sz="3200" dirty="0"/>
              <a:t>Grandmother was bed bound</a:t>
            </a:r>
          </a:p>
          <a:p>
            <a:pPr algn="l"/>
            <a:r>
              <a:rPr lang="en-GB" sz="3200" dirty="0"/>
              <a:t>Daughter with Learning Disabilities</a:t>
            </a:r>
          </a:p>
          <a:p>
            <a:pPr algn="l"/>
            <a:r>
              <a:rPr lang="en-GB" sz="3200" dirty="0"/>
              <a:t>Daughters new partner had mental health needs</a:t>
            </a:r>
          </a:p>
          <a:p>
            <a:pPr algn="l"/>
            <a:r>
              <a:rPr lang="en-GB" sz="3200" dirty="0"/>
              <a:t>Daughter and new partner spending time in bed with overt sexualised behaviour between them </a:t>
            </a:r>
          </a:p>
          <a:p>
            <a:pPr algn="l"/>
            <a:r>
              <a:rPr lang="en-GB" sz="3200" dirty="0"/>
              <a:t>Oldest child caring for the other children</a:t>
            </a:r>
          </a:p>
          <a:p>
            <a:pPr algn="l"/>
            <a:r>
              <a:rPr lang="en-GB" sz="3200" dirty="0"/>
              <a:t>Bell was in her pushchair all the time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1A41082-3856-49A0-8096-B021BA642666}"/>
              </a:ext>
            </a:extLst>
          </p:cNvPr>
          <p:cNvSpPr txBox="1"/>
          <p:nvPr/>
        </p:nvSpPr>
        <p:spPr>
          <a:xfrm>
            <a:off x="395536" y="-99392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New District Nurse identified ……</a:t>
            </a:r>
          </a:p>
        </p:txBody>
      </p:sp>
    </p:spTree>
    <p:extLst>
      <p:ext uri="{BB962C8B-B14F-4D97-AF65-F5344CB8AC3E}">
        <p14:creationId xmlns:p14="http://schemas.microsoft.com/office/powerpoint/2010/main" val="291601264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4893655-DE18-4389-9554-9683C3339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052736"/>
            <a:ext cx="7476328" cy="4814409"/>
          </a:xfrm>
        </p:spPr>
        <p:txBody>
          <a:bodyPr/>
          <a:lstStyle/>
          <a:p>
            <a:pPr marL="0" indent="0" algn="l">
              <a:buNone/>
            </a:pPr>
            <a:r>
              <a:rPr lang="en-GB" sz="2800" dirty="0"/>
              <a:t>Daughter </a:t>
            </a:r>
          </a:p>
          <a:p>
            <a:pPr algn="l"/>
            <a:r>
              <a:rPr lang="en-GB" sz="2800" dirty="0"/>
              <a:t>Learning disability </a:t>
            </a:r>
          </a:p>
          <a:p>
            <a:pPr marL="0" indent="0" algn="l">
              <a:buNone/>
            </a:pPr>
            <a:r>
              <a:rPr lang="en-GB" sz="2800" dirty="0"/>
              <a:t>New partner – </a:t>
            </a:r>
          </a:p>
          <a:p>
            <a:pPr algn="l"/>
            <a:r>
              <a:rPr lang="en-GB" sz="2800" dirty="0"/>
              <a:t>History of adult and child sexual abuse and was on the sex offender register </a:t>
            </a:r>
          </a:p>
          <a:p>
            <a:pPr marL="0" indent="0" algn="l">
              <a:buNone/>
            </a:pPr>
            <a:r>
              <a:rPr lang="en-GB" sz="2800" dirty="0"/>
              <a:t>Grandmother – </a:t>
            </a:r>
          </a:p>
          <a:p>
            <a:pPr algn="l"/>
            <a:r>
              <a:rPr lang="en-GB" sz="2800" dirty="0"/>
              <a:t>Emaciated with infected leg ulcers and non concordant with treatments</a:t>
            </a:r>
          </a:p>
          <a:p>
            <a:pPr algn="l"/>
            <a:r>
              <a:rPr lang="en-GB" sz="2800" dirty="0"/>
              <a:t>Main carer for family prior to stroke </a:t>
            </a:r>
          </a:p>
          <a:p>
            <a:pPr marL="0" indent="0" algn="l">
              <a:buNone/>
            </a:pP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0D98AB1-2617-4D03-981E-0F0D197A7EE4}"/>
              </a:ext>
            </a:extLst>
          </p:cNvPr>
          <p:cNvSpPr txBox="1"/>
          <p:nvPr/>
        </p:nvSpPr>
        <p:spPr>
          <a:xfrm>
            <a:off x="251520" y="0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Family Dynamics </a:t>
            </a:r>
          </a:p>
        </p:txBody>
      </p:sp>
    </p:spTree>
    <p:extLst>
      <p:ext uri="{BB962C8B-B14F-4D97-AF65-F5344CB8AC3E}">
        <p14:creationId xmlns:p14="http://schemas.microsoft.com/office/powerpoint/2010/main" val="281907238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F5CA35-96A2-4387-BC1A-80E811CCE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968" y="1150625"/>
            <a:ext cx="7927503" cy="4814409"/>
          </a:xfrm>
        </p:spPr>
        <p:txBody>
          <a:bodyPr>
            <a:normAutofit/>
          </a:bodyPr>
          <a:lstStyle/>
          <a:p>
            <a:pPr algn="l"/>
            <a:r>
              <a:rPr lang="en-GB" sz="2400" dirty="0"/>
              <a:t>This had gone unnoticed for 3 years</a:t>
            </a:r>
          </a:p>
          <a:p>
            <a:pPr algn="l"/>
            <a:r>
              <a:rPr lang="en-GB" sz="2400" dirty="0"/>
              <a:t>There was a blank expression  on her face</a:t>
            </a:r>
          </a:p>
          <a:p>
            <a:pPr algn="l"/>
            <a:r>
              <a:rPr lang="en-GB" sz="2400" dirty="0"/>
              <a:t>She had no cot to sleep in</a:t>
            </a:r>
          </a:p>
          <a:p>
            <a:pPr algn="l"/>
            <a:r>
              <a:rPr lang="en-GB" sz="2400" dirty="0"/>
              <a:t>She was dirty and unkempt her care was performed by older sister </a:t>
            </a:r>
          </a:p>
          <a:p>
            <a:pPr algn="l"/>
            <a:r>
              <a:rPr lang="en-GB" sz="2400" dirty="0"/>
              <a:t>She was malnourished </a:t>
            </a:r>
          </a:p>
          <a:p>
            <a:pPr algn="l"/>
            <a:r>
              <a:rPr lang="en-GB" sz="2400" dirty="0"/>
              <a:t>She was not talking or walking   </a:t>
            </a:r>
          </a:p>
          <a:p>
            <a:pPr algn="l"/>
            <a:r>
              <a:rPr lang="en-GB" sz="2400" dirty="0"/>
              <a:t>Her legs were contracted  </a:t>
            </a:r>
          </a:p>
          <a:p>
            <a:pPr algn="l"/>
            <a:endParaRPr lang="en-GB" sz="2400" b="1" dirty="0"/>
          </a:p>
          <a:p>
            <a:pPr marL="0" indent="0" algn="l">
              <a:buNone/>
            </a:pPr>
            <a:endParaRPr lang="en-GB" sz="2400" b="1" dirty="0"/>
          </a:p>
          <a:p>
            <a:pPr marL="0" indent="0" algn="l">
              <a:buNone/>
            </a:pPr>
            <a:r>
              <a:rPr lang="en-GB" sz="2400" dirty="0"/>
              <a:t>No professional had considered referral to Children Social Care as she was invisible to </a:t>
            </a:r>
            <a:r>
              <a:rPr lang="en-GB" sz="2400" b="1" dirty="0"/>
              <a:t>professional curiosity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678691-A188-4A35-B594-37E94F8F8EC2}"/>
              </a:ext>
            </a:extLst>
          </p:cNvPr>
          <p:cNvSpPr txBox="1"/>
          <p:nvPr/>
        </p:nvSpPr>
        <p:spPr>
          <a:xfrm>
            <a:off x="251520" y="-99392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Bell was in her pushchair </a:t>
            </a:r>
          </a:p>
        </p:txBody>
      </p:sp>
    </p:spTree>
    <p:extLst>
      <p:ext uri="{BB962C8B-B14F-4D97-AF65-F5344CB8AC3E}">
        <p14:creationId xmlns:p14="http://schemas.microsoft.com/office/powerpoint/2010/main" val="3421601941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CC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/>
            <a:sym typeface="Gill San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/>
            <a:sym typeface="Gill Sans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1288</Words>
  <Application>Microsoft Office PowerPoint</Application>
  <PresentationFormat>On-screen Show (4:3)</PresentationFormat>
  <Paragraphs>180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Gill Sans</vt:lpstr>
      <vt:lpstr>Wingdings</vt:lpstr>
      <vt:lpstr>Title &amp; Subtitle</vt:lpstr>
      <vt:lpstr>PowerPoint Presentation</vt:lpstr>
      <vt:lpstr>Every one will have their own view on what   Neglect / Self Neglect is…….</vt:lpstr>
      <vt:lpstr>       Let me tell you a story about Baby Bell   </vt:lpstr>
      <vt:lpstr>PowerPoint Presentation</vt:lpstr>
      <vt:lpstr>The house was always a mess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Dorset Primary Care NHS Trust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rebecca.kendall</dc:creator>
  <cp:lastModifiedBy>Donna J Devoto</cp:lastModifiedBy>
  <cp:revision>32</cp:revision>
  <dcterms:created xsi:type="dcterms:W3CDTF">2012-10-26T15:00:44Z</dcterms:created>
  <dcterms:modified xsi:type="dcterms:W3CDTF">2018-02-05T12:42:01Z</dcterms:modified>
</cp:coreProperties>
</file>