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81" r:id="rId3"/>
    <p:sldId id="257" r:id="rId4"/>
    <p:sldId id="259" r:id="rId5"/>
    <p:sldId id="266" r:id="rId6"/>
    <p:sldId id="280" r:id="rId7"/>
    <p:sldId id="267" r:id="rId8"/>
    <p:sldId id="268" r:id="rId9"/>
    <p:sldId id="279" r:id="rId10"/>
    <p:sldId id="269" r:id="rId11"/>
    <p:sldId id="285" r:id="rId12"/>
    <p:sldId id="282" r:id="rId13"/>
    <p:sldId id="283" r:id="rId14"/>
    <p:sldId id="290" r:id="rId15"/>
    <p:sldId id="291" r:id="rId16"/>
    <p:sldId id="292" r:id="rId17"/>
    <p:sldId id="293" r:id="rId18"/>
    <p:sldId id="263" r:id="rId19"/>
    <p:sldId id="287" r:id="rId20"/>
    <p:sldId id="288" r:id="rId21"/>
    <p:sldId id="289" r:id="rId22"/>
    <p:sldId id="275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9" autoAdjust="0"/>
    <p:restoredTop sz="94660"/>
  </p:normalViewPr>
  <p:slideViewPr>
    <p:cSldViewPr>
      <p:cViewPr varScale="1">
        <p:scale>
          <a:sx n="110" d="100"/>
          <a:sy n="110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ED3B0-642E-486A-AC86-53C94617770A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2143D-6246-482C-AE05-D3C35F8F0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71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Endocrine system – glands which secrete</a:t>
            </a:r>
            <a:r>
              <a:rPr lang="en-GB" baseline="0" dirty="0" smtClean="0"/>
              <a:t> hormones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143D-6246-482C-AE05-D3C35F8F05C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143D-6246-482C-AE05-D3C35F8F05C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93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D8ED19-C482-4959-A088-CF40DCC5B79B}" type="datetimeFigureOut">
              <a:rPr lang="en-GB" smtClean="0"/>
              <a:t>30/01/2018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02D32D-1661-4C03-89EB-5CAD0009CA0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D8ED19-C482-4959-A088-CF40DCC5B79B}" type="datetimeFigureOut">
              <a:rPr lang="en-GB" smtClean="0"/>
              <a:t>30/01/2018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2D32D-1661-4C03-89EB-5CAD0009CA0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D8ED19-C482-4959-A088-CF40DCC5B79B}" type="datetimeFigureOut">
              <a:rPr lang="en-GB" smtClean="0"/>
              <a:t>30/01/2018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2D32D-1661-4C03-89EB-5CAD0009CA0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D8ED19-C482-4959-A088-CF40DCC5B79B}" type="datetimeFigureOut">
              <a:rPr lang="en-GB" smtClean="0"/>
              <a:t>30/01/2018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2D32D-1661-4C03-89EB-5CAD0009CA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D8ED19-C482-4959-A088-CF40DCC5B79B}" type="datetimeFigureOut">
              <a:rPr lang="en-GB" smtClean="0"/>
              <a:t>30/01/2018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2D32D-1661-4C03-89EB-5CAD0009CA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D8ED19-C482-4959-A088-CF40DCC5B79B}" type="datetimeFigureOut">
              <a:rPr lang="en-GB" smtClean="0"/>
              <a:t>30/01/2018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2D32D-1661-4C03-89EB-5CAD0009CA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D8ED19-C482-4959-A088-CF40DCC5B79B}" type="datetimeFigureOut">
              <a:rPr lang="en-GB" smtClean="0"/>
              <a:t>30/01/2018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2D32D-1661-4C03-89EB-5CAD0009CA01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D8ED19-C482-4959-A088-CF40DCC5B79B}" type="datetimeFigureOut">
              <a:rPr lang="en-GB" smtClean="0"/>
              <a:t>30/01/2018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2D32D-1661-4C03-89EB-5CAD0009CA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D8ED19-C482-4959-A088-CF40DCC5B79B}" type="datetimeFigureOut">
              <a:rPr lang="en-GB" smtClean="0"/>
              <a:t>30/01/2018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2D32D-1661-4C03-89EB-5CAD0009CA0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CD8ED19-C482-4959-A088-CF40DCC5B79B}" type="datetimeFigureOut">
              <a:rPr lang="en-GB" smtClean="0"/>
              <a:t>30/01/2018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2D32D-1661-4C03-89EB-5CAD0009CA01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D8ED19-C482-4959-A088-CF40DCC5B79B}" type="datetimeFigureOut">
              <a:rPr lang="en-GB" smtClean="0"/>
              <a:t>30/01/2018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02D32D-1661-4C03-89EB-5CAD0009CA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CD8ED19-C482-4959-A088-CF40DCC5B79B}" type="datetimeFigureOut">
              <a:rPr lang="en-GB" smtClean="0"/>
              <a:t>30/01/2018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C02D32D-1661-4C03-89EB-5CAD0009CA01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nadine_burke_harris_how_childhood_trauma_affects_health_across_a_lifetime?referrer=playlist-how_does_my_brain_work#t-93286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>
                <a:effectLst/>
              </a:rPr>
              <a:t>Understanding Attachment and  the Impact on Family </a:t>
            </a:r>
            <a:r>
              <a:rPr lang="en-GB" sz="3200" dirty="0" smtClean="0">
                <a:effectLst/>
              </a:rPr>
              <a:t>Functioning </a:t>
            </a:r>
            <a:br>
              <a:rPr lang="en-GB" sz="3200" dirty="0" smtClean="0">
                <a:effectLst/>
              </a:rPr>
            </a:br>
            <a:r>
              <a:rPr lang="en-GB" sz="3200" dirty="0">
                <a:effectLst/>
              </a:rPr>
              <a:t> 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000" dirty="0" smtClean="0"/>
              <a:t>Presented by Jenny Bigmore  Social Work Lecturer at Bournemouth University and Mike Wootten – Third Year Undergraduate Social </a:t>
            </a:r>
            <a:r>
              <a:rPr lang="en-GB" sz="2000" dirty="0"/>
              <a:t>W</a:t>
            </a:r>
            <a:r>
              <a:rPr lang="en-GB" sz="2000" dirty="0" smtClean="0"/>
              <a:t>ork Student, Bournemouth University.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7111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7959" y="1649336"/>
            <a:ext cx="2525282" cy="122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Attachment</a:t>
            </a:r>
            <a:r>
              <a:rPr lang="en-GB" b="1" dirty="0" smtClean="0">
                <a:solidFill>
                  <a:schemeClr val="tx1"/>
                </a:solidFill>
              </a:rPr>
              <a:t> Disorders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“I was treated badly”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Abuse &amp; Neglect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Multiple Disruptions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27288" y="404813"/>
            <a:ext cx="6716712" cy="10080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Effects of Insecure Attachment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05854" y="2871385"/>
            <a:ext cx="2552625" cy="2281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Negative Responses</a:t>
            </a: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“Others treat me badly” – parents, teachers, peers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Punishment, rejection, reinforce IWM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0612" y="2948299"/>
            <a:ext cx="1808609" cy="1691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Negative Working Models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“ I am bad, unlovable”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Unsafe, unreliable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5607" y="4050706"/>
            <a:ext cx="2025354" cy="2162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Behavioural Problems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“ I will act badly”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Aggressive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Oppositional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dishonest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jbigmore\AppData\Local\Microsoft\Windows\Temporary Internet Files\Content.IE5\H1GTJB6A\cVtz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739900"/>
            <a:ext cx="14001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bigmore\AppData\Local\Microsoft\Windows\Temporary Internet Files\Content.IE5\H1GTJB6A\cVtz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9068" y="4831418"/>
            <a:ext cx="133411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bigmore\AppData\Local\Microsoft\Windows\Temporary Internet Files\Content.IE5\H1GTJB6A\cVtz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0000">
            <a:off x="2357215" y="4960240"/>
            <a:ext cx="14001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bigmore\AppData\Local\Microsoft\Windows\Temporary Internet Files\Content.IE5\H1GTJB6A\cVtz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20000">
            <a:off x="1793430" y="1737912"/>
            <a:ext cx="14001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9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Elephant in the room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1770539"/>
            <a:ext cx="6797040" cy="394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7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Assessment of parenting and the care –giving system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071372"/>
              </p:ext>
            </p:extLst>
          </p:nvPr>
        </p:nvGraphicFramePr>
        <p:xfrm>
          <a:off x="539552" y="1484784"/>
          <a:ext cx="8064896" cy="5281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/>
              </a:tblGrid>
              <a:tr h="34604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Core dimensions intrinsic</a:t>
                      </a:r>
                      <a:r>
                        <a:rPr lang="en-GB" sz="1600" baseline="0" dirty="0" smtClean="0"/>
                        <a:t> to  all parents</a:t>
                      </a:r>
                      <a:endParaRPr lang="en-GB" sz="1600" dirty="0"/>
                    </a:p>
                  </a:txBody>
                  <a:tcPr/>
                </a:tc>
              </a:tr>
              <a:tr h="500986">
                <a:tc>
                  <a:txBody>
                    <a:bodyPr/>
                    <a:lstStyle/>
                    <a:p>
                      <a:r>
                        <a:rPr lang="en-GB" sz="1800" b="1" i="1" dirty="0" smtClean="0"/>
                        <a:t>Childhood attachment system</a:t>
                      </a:r>
                      <a:endParaRPr lang="en-GB" sz="1800" b="1" i="1" dirty="0"/>
                    </a:p>
                  </a:txBody>
                  <a:tcPr/>
                </a:tc>
              </a:tr>
              <a:tr h="69334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1. The parent’s state of mind regarding their own childhood attachments.</a:t>
                      </a:r>
                      <a:endParaRPr lang="en-GB" sz="1800" dirty="0"/>
                    </a:p>
                  </a:txBody>
                  <a:tcPr/>
                </a:tc>
              </a:tr>
              <a:tr h="69334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2. The parent’s degree of resolution</a:t>
                      </a:r>
                      <a:r>
                        <a:rPr lang="en-GB" sz="1800" baseline="0" dirty="0" smtClean="0"/>
                        <a:t> regarding loss and trauma.</a:t>
                      </a:r>
                      <a:endParaRPr lang="en-GB" sz="1800" dirty="0"/>
                    </a:p>
                  </a:txBody>
                  <a:tcPr/>
                </a:tc>
              </a:tr>
              <a:tr h="507943">
                <a:tc>
                  <a:txBody>
                    <a:bodyPr/>
                    <a:lstStyle/>
                    <a:p>
                      <a:r>
                        <a:rPr lang="en-GB" sz="1800" b="1" i="1" dirty="0" smtClean="0"/>
                        <a:t>The</a:t>
                      </a:r>
                      <a:r>
                        <a:rPr lang="en-GB" sz="1800" b="1" i="1" baseline="0" dirty="0" smtClean="0"/>
                        <a:t> spousal/pair bonding system</a:t>
                      </a:r>
                      <a:endParaRPr lang="en-GB" sz="1800" b="1" i="1" dirty="0"/>
                    </a:p>
                  </a:txBody>
                  <a:tcPr/>
                </a:tc>
              </a:tr>
              <a:tr h="50794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3. The</a:t>
                      </a:r>
                      <a:r>
                        <a:rPr lang="en-GB" sz="1800" baseline="0" dirty="0" smtClean="0"/>
                        <a:t> state of the marriage/adult sexual partnership</a:t>
                      </a:r>
                      <a:endParaRPr lang="en-GB" sz="1800" dirty="0"/>
                    </a:p>
                  </a:txBody>
                  <a:tcPr/>
                </a:tc>
              </a:tr>
              <a:tr h="507943">
                <a:tc>
                  <a:txBody>
                    <a:bodyPr/>
                    <a:lstStyle/>
                    <a:p>
                      <a:r>
                        <a:rPr lang="en-GB" sz="1600" b="1" i="1" dirty="0" smtClean="0"/>
                        <a:t>The affiliative/wider support system</a:t>
                      </a:r>
                      <a:endParaRPr lang="en-GB" sz="1600" b="1" i="1" dirty="0"/>
                    </a:p>
                  </a:txBody>
                  <a:tcPr/>
                </a:tc>
              </a:tr>
              <a:tr h="50794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4. Family and Friends and community resources</a:t>
                      </a:r>
                      <a:endParaRPr lang="en-GB" sz="1600" dirty="0"/>
                    </a:p>
                  </a:txBody>
                  <a:tcPr/>
                </a:tc>
              </a:tr>
              <a:tr h="507943">
                <a:tc>
                  <a:txBody>
                    <a:bodyPr/>
                    <a:lstStyle/>
                    <a:p>
                      <a:r>
                        <a:rPr lang="en-GB" sz="1600" b="1" i="1" dirty="0" smtClean="0"/>
                        <a:t>The care- giving system</a:t>
                      </a:r>
                      <a:endParaRPr lang="en-GB" sz="1600" b="1" i="1" dirty="0"/>
                    </a:p>
                  </a:txBody>
                  <a:tcPr/>
                </a:tc>
              </a:tr>
              <a:tr h="50794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5. The meaning of</a:t>
                      </a:r>
                      <a:r>
                        <a:rPr lang="en-GB" sz="1600" baseline="0" dirty="0" smtClean="0"/>
                        <a:t> the child to the parent.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8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fontAlgn="t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754214"/>
              </p:ext>
            </p:extLst>
          </p:nvPr>
        </p:nvGraphicFramePr>
        <p:xfrm>
          <a:off x="251520" y="260648"/>
          <a:ext cx="8496944" cy="655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1282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These dimensions modify the function of parents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06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1.Modifiers</a:t>
                      </a:r>
                    </a:p>
                    <a:p>
                      <a:pPr fontAlgn="t"/>
                      <a:r>
                        <a:rPr lang="en-GB" b="1" dirty="0" smtClean="0"/>
                        <a:t>Type 1. intra or interpersonal.</a:t>
                      </a:r>
                    </a:p>
                    <a:p>
                      <a:pPr fontAlgn="t"/>
                      <a:r>
                        <a:rPr lang="en-GB" b="0" dirty="0" smtClean="0"/>
                        <a:t>Mental or physical illness</a:t>
                      </a:r>
                    </a:p>
                    <a:p>
                      <a:pPr fontAlgn="t"/>
                      <a:r>
                        <a:rPr lang="en-GB" b="0" dirty="0" smtClean="0"/>
                        <a:t>Learning Disability</a:t>
                      </a:r>
                    </a:p>
                    <a:p>
                      <a:pPr fontAlgn="t"/>
                      <a:r>
                        <a:rPr lang="en-GB" b="0" dirty="0" smtClean="0"/>
                        <a:t>Substance Misuse</a:t>
                      </a:r>
                    </a:p>
                    <a:p>
                      <a:pPr fontAlgn="t"/>
                      <a:r>
                        <a:rPr lang="en-GB" b="0" dirty="0" smtClean="0"/>
                        <a:t>Domestic Abuse</a:t>
                      </a:r>
                    </a:p>
                    <a:p>
                      <a:pPr fontAlgn="t"/>
                      <a:r>
                        <a:rPr lang="en-GB" b="0" dirty="0" smtClean="0"/>
                        <a:t>Reconstitution of the family</a:t>
                      </a:r>
                    </a:p>
                    <a:p>
                      <a:pPr fontAlgn="t"/>
                      <a:r>
                        <a:rPr lang="en-GB" b="0" dirty="0" smtClean="0"/>
                        <a:t>Adolescent motherhood</a:t>
                      </a:r>
                    </a:p>
                    <a:p>
                      <a:pPr fontAlgn="t"/>
                      <a:endParaRPr lang="en-GB" b="0" dirty="0" smtClean="0"/>
                    </a:p>
                    <a:p>
                      <a:pPr fontAlgn="t"/>
                      <a:r>
                        <a:rPr lang="en-GB" b="1" dirty="0" smtClean="0"/>
                        <a:t>Type 2 cultural/socio- economic</a:t>
                      </a:r>
                    </a:p>
                    <a:p>
                      <a:r>
                        <a:rPr lang="en-GB" b="0" dirty="0" smtClean="0"/>
                        <a:t>Socio economic systems – cultural norms about parenting</a:t>
                      </a:r>
                      <a:endParaRPr lang="en-GB" b="0" dirty="0"/>
                    </a:p>
                  </a:txBody>
                  <a:tcPr/>
                </a:tc>
              </a:tr>
              <a:tr h="1031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2. Integration </a:t>
                      </a:r>
                      <a:r>
                        <a:rPr lang="en-GB" dirty="0" smtClean="0"/>
                        <a:t>– ability to use information in order to modify care giving behaviour.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732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3. The child. </a:t>
                      </a:r>
                      <a:r>
                        <a:rPr lang="en-GB" dirty="0" smtClean="0"/>
                        <a:t>– characteristics of the child.</a:t>
                      </a:r>
                    </a:p>
                    <a:p>
                      <a:r>
                        <a:rPr lang="en-GB" dirty="0" smtClean="0"/>
                        <a:t>                                                                          ( </a:t>
                      </a:r>
                      <a:r>
                        <a:rPr lang="en-GB" dirty="0" err="1" smtClean="0"/>
                        <a:t>Farnfield</a:t>
                      </a:r>
                      <a:r>
                        <a:rPr lang="en-GB" dirty="0" smtClean="0"/>
                        <a:t> 2007)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0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Mental illness does not mean parents cannot bring up their children.</a:t>
            </a:r>
          </a:p>
          <a:p>
            <a:r>
              <a:rPr lang="en-GB" dirty="0" smtClean="0"/>
              <a:t>The majority of parents who maltreat their children do not warrant a psychiatric assessment although neglecting and physically abusing parents show a higher than average incidence of depression.</a:t>
            </a:r>
          </a:p>
          <a:p>
            <a:r>
              <a:rPr lang="en-GB" dirty="0" smtClean="0"/>
              <a:t>Severe cases of maltreatment are more likely to involve a psychiatric disorder.</a:t>
            </a:r>
          </a:p>
          <a:p>
            <a:r>
              <a:rPr lang="en-GB" dirty="0" smtClean="0"/>
              <a:t>Disorganised attachment in the child is associated with distorted thought processes in the parent.</a:t>
            </a:r>
          </a:p>
          <a:p>
            <a:r>
              <a:rPr lang="en-GB" dirty="0" smtClean="0"/>
              <a:t>A protective factor can be insight into the nature of their mental illness.</a:t>
            </a:r>
          </a:p>
          <a:p>
            <a:r>
              <a:rPr lang="en-GB" dirty="0" smtClean="0"/>
              <a:t>Physical illness or disability is only a threat to care-giving if it is so severe that parenting is no longer viable.</a:t>
            </a:r>
          </a:p>
          <a:p>
            <a:r>
              <a:rPr lang="en-GB" dirty="0" smtClean="0"/>
              <a:t>In attachment terms the main issue is whether being a “young carer” has led to role reversal.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Mental and Physical illness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7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Learning disability is not a threat to the care-giving environment unless the ability of the parent to develop a “theory of mind” about their children is so severely compromised that the child is treated as a doll-like object (meaning of the child).</a:t>
            </a:r>
          </a:p>
          <a:p>
            <a:r>
              <a:rPr lang="en-GB" dirty="0" smtClean="0"/>
              <a:t>In more moderate cases the main issue is the ability to transfer skills learned in one domain of parenting to another.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Disability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5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Alcoholism and drug misuse may impact on spousal and wider support systems.</a:t>
            </a:r>
          </a:p>
          <a:p>
            <a:r>
              <a:rPr lang="en-GB" dirty="0" smtClean="0"/>
              <a:t>Both issues  may be an attempt to self- medicate mental health problems including unresolved loss and trauma. Research shows that children are potentially at more risk </a:t>
            </a:r>
            <a:r>
              <a:rPr lang="en-GB" dirty="0"/>
              <a:t>o</a:t>
            </a:r>
            <a:r>
              <a:rPr lang="en-GB" dirty="0" smtClean="0"/>
              <a:t>nce the parent is no longer able to manage their underlying emotional problems.</a:t>
            </a:r>
          </a:p>
          <a:p>
            <a:r>
              <a:rPr lang="en-GB" dirty="0" smtClean="0"/>
              <a:t>A major problem is that the care giving environment becomes unsafe for the child through violence, crime and neglect that form part of the sub culture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Substance Misuse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5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Rarely a single cause of child abuse</a:t>
            </a:r>
          </a:p>
          <a:p>
            <a:r>
              <a:rPr lang="en-GB" dirty="0" smtClean="0"/>
              <a:t>It is the interaction between child, family and parental elements/experiences etc. that determine the care-giving environment in any particular case.</a:t>
            </a:r>
          </a:p>
          <a:p>
            <a:r>
              <a:rPr lang="en-GB" dirty="0" smtClean="0"/>
              <a:t>Problems in one dimension may exacerbate problems in others leading to a cascade of factors.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 Giving 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1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Stress Response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1"/>
            <a:ext cx="7704856" cy="330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1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MRI scans show marked differences in the brain structure of the amygdala </a:t>
            </a:r>
            <a:r>
              <a:rPr lang="en-GB" dirty="0"/>
              <a:t>which is the brain’s fear response </a:t>
            </a:r>
            <a:r>
              <a:rPr lang="en-GB" dirty="0" smtClean="0"/>
              <a:t>centre in those who have experienced exposure to early diversity/stress.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exposure to early adversity affects the developing brain.</a:t>
            </a:r>
            <a:endParaRPr lang="en-GB" dirty="0"/>
          </a:p>
        </p:txBody>
      </p:sp>
      <p:pic>
        <p:nvPicPr>
          <p:cNvPr id="2056" name="Picture 8" descr="C:\Users\jbigmore\AppData\Local\Microsoft\Windows\Temporary Internet Files\Content.IE5\Z1HZ35TS\tumblr_inline_naprvcutTE1qdj6w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388843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will be an interactive experience!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" y="2204864"/>
            <a:ext cx="47625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3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HPA Axis</a:t>
            </a:r>
            <a:endParaRPr lang="en-GB" dirty="0"/>
          </a:p>
        </p:txBody>
      </p:sp>
      <p:pic>
        <p:nvPicPr>
          <p:cNvPr id="3074" name="Picture 2" descr="C:\Users\jbigmore\AppData\Local\Microsoft\Windows\Temporary Internet Files\Content.IE5\BGAYDFKE\hpa-axis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3458"/>
            <a:ext cx="3810000" cy="56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206" y="1484784"/>
            <a:ext cx="3862770" cy="5373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Fear or stress set off a chain reaction which invokes an interaction between the nervous system and the endocrine system. This is known as the HPA axis</a:t>
            </a:r>
          </a:p>
        </p:txBody>
      </p:sp>
    </p:spTree>
    <p:extLst>
      <p:ext uri="{BB962C8B-B14F-4D97-AF65-F5344CB8AC3E}">
        <p14:creationId xmlns:p14="http://schemas.microsoft.com/office/powerpoint/2010/main" val="21767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bigmore\AppData\Local\Microsoft\Windows\Temporary Internet Files\Content.IE5\BGAYDFKE\Feeling_Grizzly-1600x12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34" y="-99392"/>
            <a:ext cx="46805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42900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Walk in forest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See a bear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Hypothalamus sends message 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Pituitary 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Sends signal to adrenal 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Release the stress hormones!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Adrenaline – Cortisol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Heart starts to pound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Pupils dilate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Airways open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Ready to fight the bear or run 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Wonderful if you are in a forest and there’s a bear……..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problem is when the bear comes home every night – the system is activated over and over again!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goes from being an adaptive or life saving response to a maladaptive or health damaging one.</a:t>
            </a:r>
          </a:p>
          <a:p>
            <a:pPr algn="just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44008" y="4509120"/>
            <a:ext cx="401074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Children are especially sensitive to this repeated stress activation because their brains and bodies are just developing</a:t>
            </a:r>
            <a:r>
              <a:rPr lang="en-GB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This inevitably impacts on their attachment styles, behaviour and relationships both as a child and moving on into adulthood</a:t>
            </a:r>
          </a:p>
        </p:txBody>
      </p:sp>
    </p:spTree>
    <p:extLst>
      <p:ext uri="{BB962C8B-B14F-4D97-AF65-F5344CB8AC3E}">
        <p14:creationId xmlns:p14="http://schemas.microsoft.com/office/powerpoint/2010/main" val="11830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 what does knowledge of attachment theory mean for practice?</a:t>
            </a:r>
          </a:p>
          <a:p>
            <a:r>
              <a:rPr lang="en-GB" dirty="0" smtClean="0"/>
              <a:t>Findings from serious case reviews must inform policy and practice.</a:t>
            </a:r>
          </a:p>
          <a:p>
            <a:r>
              <a:rPr lang="en-GB" b="1" i="1" dirty="0" smtClean="0"/>
              <a:t>Responsive</a:t>
            </a:r>
            <a:r>
              <a:rPr lang="en-GB" dirty="0" smtClean="0"/>
              <a:t> – not – </a:t>
            </a:r>
            <a:r>
              <a:rPr lang="en-GB" b="1" i="1" dirty="0" smtClean="0"/>
              <a:t>Reactive</a:t>
            </a:r>
          </a:p>
          <a:p>
            <a:r>
              <a:rPr lang="en-GB" dirty="0" smtClean="0"/>
              <a:t>Work Together in a </a:t>
            </a:r>
            <a:r>
              <a:rPr lang="en-GB" b="1" dirty="0"/>
              <a:t>W</a:t>
            </a:r>
            <a:r>
              <a:rPr lang="en-GB" b="1" dirty="0" smtClean="0"/>
              <a:t>hole Family Approach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9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How childhood trauma affects health across a lifetime</a:t>
            </a: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www.ted.com/talks/nadine_burke_harris_how_childhood_trauma_affects_health_across_a_lifetime?referrer=playlist-how_does_my_brain_work#t-932864</a:t>
            </a:r>
            <a:endParaRPr lang="en-GB" dirty="0" smtClean="0"/>
          </a:p>
          <a:p>
            <a:r>
              <a:rPr lang="en-GB" dirty="0" smtClean="0"/>
              <a:t>Archer, C. Drury C and Hills, J. (2015) </a:t>
            </a:r>
            <a:r>
              <a:rPr lang="en-GB" i="1" dirty="0" smtClean="0"/>
              <a:t>Healing Hidden Hurts – Transforming attachment and Trauma Theory into effective Practice with Families, Children &amp; Adults. </a:t>
            </a:r>
            <a:r>
              <a:rPr lang="en-GB" dirty="0" smtClean="0"/>
              <a:t>Jessica Kingsley.</a:t>
            </a:r>
          </a:p>
          <a:p>
            <a:r>
              <a:rPr lang="en-GB" dirty="0" err="1" smtClean="0"/>
              <a:t>Farnfield</a:t>
            </a:r>
            <a:r>
              <a:rPr lang="en-GB" dirty="0" smtClean="0"/>
              <a:t>, S. (2008</a:t>
            </a:r>
            <a:r>
              <a:rPr lang="en-GB" i="1" dirty="0" smtClean="0"/>
              <a:t>) A Theoretical Model for the Comprehensive assessment of Parenting. </a:t>
            </a:r>
            <a:r>
              <a:rPr lang="en-GB" dirty="0" smtClean="0"/>
              <a:t>British Journal of Social Work.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Recommended 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1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Findings from Serious Case Reviews</a:t>
            </a:r>
          </a:p>
          <a:p>
            <a:r>
              <a:rPr lang="en-GB" dirty="0"/>
              <a:t>A Family </a:t>
            </a:r>
            <a:r>
              <a:rPr lang="en-GB" dirty="0" smtClean="0"/>
              <a:t>Approach</a:t>
            </a:r>
          </a:p>
          <a:p>
            <a:r>
              <a:rPr lang="en-GB" dirty="0" smtClean="0"/>
              <a:t>How do we learn to parent?</a:t>
            </a:r>
            <a:endParaRPr lang="en-GB" dirty="0"/>
          </a:p>
          <a:p>
            <a:r>
              <a:rPr lang="en-GB" dirty="0" smtClean="0"/>
              <a:t>The Child’s Voice.</a:t>
            </a:r>
          </a:p>
          <a:p>
            <a:r>
              <a:rPr lang="en-GB" dirty="0" smtClean="0"/>
              <a:t>Behaviour is a child’s language</a:t>
            </a:r>
          </a:p>
          <a:p>
            <a:r>
              <a:rPr lang="en-GB" dirty="0" smtClean="0"/>
              <a:t>What are they trying to tell us?</a:t>
            </a:r>
          </a:p>
          <a:p>
            <a:r>
              <a:rPr lang="en-GB" dirty="0" smtClean="0"/>
              <a:t>We are very good at gathering information but analysis of the meaning of that information can let us down.</a:t>
            </a:r>
          </a:p>
          <a:p>
            <a:r>
              <a:rPr lang="en-GB" dirty="0" smtClean="0"/>
              <a:t>What neuroscience is telling us.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What and Why?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Human babies are helpless and their survival depends on attuned caregiving.</a:t>
            </a:r>
          </a:p>
          <a:p>
            <a:r>
              <a:rPr lang="en-GB" dirty="0" smtClean="0"/>
              <a:t>Attachment behaviour is survival behaviour</a:t>
            </a:r>
          </a:p>
          <a:p>
            <a:r>
              <a:rPr lang="en-GB" dirty="0" smtClean="0"/>
              <a:t>Human babies develop an internal working model of attachment behaviour which forms a blueprint for the future.</a:t>
            </a:r>
          </a:p>
          <a:p>
            <a:r>
              <a:rPr lang="en-GB" dirty="0" smtClean="0"/>
              <a:t>In children their internal working model is reflected in the style of their attachment behaviour to caregivers and has characteristics which can be classified</a:t>
            </a:r>
          </a:p>
          <a:p>
            <a:pPr marL="109728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attach is to survive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3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Attachment </a:t>
            </a:r>
            <a:r>
              <a:rPr lang="en-GB" dirty="0"/>
              <a:t>t</a:t>
            </a:r>
            <a:r>
              <a:rPr lang="en-GB" dirty="0" smtClean="0"/>
              <a:t>heory – is not just about babies!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Attachment is the emotional bond that develops from the interactions between a child, his/her carer and the subsequent impact their experiences have on relationships with other people.</a:t>
            </a:r>
            <a:endParaRPr lang="en-GB" sz="2800" dirty="0"/>
          </a:p>
        </p:txBody>
      </p:sp>
      <p:pic>
        <p:nvPicPr>
          <p:cNvPr id="10242" name="Picture 2" descr="C:\Users\jbigmore\AppData\Local\Microsoft\Windows\Temporary Internet Files\Content.IE5\8BWPCLJH\13676354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55" y="3794333"/>
            <a:ext cx="2623558" cy="212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jbigmore\AppData\Local\Microsoft\Windows\Temporary Internet Files\Content.IE5\60JPTUWM\mom_with_newborn_bab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42" y="3794332"/>
            <a:ext cx="4192780" cy="274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0"/>
            <a:ext cx="331236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07" y="4005063"/>
            <a:ext cx="4066406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334786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764704"/>
            <a:ext cx="27718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347864" y="1772816"/>
            <a:ext cx="1512167" cy="1368152"/>
          </a:xfrm>
          <a:prstGeom prst="rightArrow">
            <a:avLst>
              <a:gd name="adj1" fmla="val 50000"/>
              <a:gd name="adj2" fmla="val 48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Plant the Seed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601686" y="3429000"/>
            <a:ext cx="484632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Feed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419872" y="5373216"/>
            <a:ext cx="122768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Water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3568" y="44624"/>
            <a:ext cx="1922512" cy="579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Prepare the ground</a:t>
            </a:r>
          </a:p>
        </p:txBody>
      </p:sp>
    </p:spTree>
    <p:extLst>
      <p:ext uri="{BB962C8B-B14F-4D97-AF65-F5344CB8AC3E}">
        <p14:creationId xmlns:p14="http://schemas.microsoft.com/office/powerpoint/2010/main" val="23657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91" y="2683379"/>
            <a:ext cx="1447263" cy="164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475" y="5076202"/>
            <a:ext cx="1954227" cy="112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jbigmore\AppData\Local\Microsoft\Windows\Temporary Internet Files\Content.IE5\8BWPCLJH\parent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968" y="1162228"/>
            <a:ext cx="2247544" cy="19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845475" y="2683379"/>
            <a:ext cx="1179452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I’m good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598065" y="1632247"/>
            <a:ext cx="1525422" cy="796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I’m</a:t>
            </a:r>
            <a:r>
              <a:rPr lang="en-GB" dirty="0" smtClean="0">
                <a:solidFill>
                  <a:schemeClr val="tx1"/>
                </a:solidFill>
              </a:rPr>
              <a:t> wanted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734654" y="2274627"/>
            <a:ext cx="1301677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I’m loved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2273180" y="3197451"/>
            <a:ext cx="1763151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I’m worthwhile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0" y="2122227"/>
            <a:ext cx="1705568" cy="7650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I’m competent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95557" y="600342"/>
            <a:ext cx="1264777" cy="337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Loving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96336" y="3082228"/>
            <a:ext cx="1541445" cy="415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Trustworthy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9328" y="3082227"/>
            <a:ext cx="1506950" cy="421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Responsive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6015" y="771258"/>
            <a:ext cx="1589518" cy="333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Caring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931" y="1941341"/>
            <a:ext cx="1383037" cy="333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Sensitive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Flowchart: Punched Tape 25"/>
          <p:cNvSpPr/>
          <p:nvPr/>
        </p:nvSpPr>
        <p:spPr>
          <a:xfrm>
            <a:off x="2589376" y="5399575"/>
            <a:ext cx="1068222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Worth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Living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Flowchart: Punched Tape 31"/>
          <p:cNvSpPr/>
          <p:nvPr/>
        </p:nvSpPr>
        <p:spPr>
          <a:xfrm>
            <a:off x="3978001" y="4324172"/>
            <a:ext cx="9144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Safe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Flowchart: Punched Tape 32"/>
          <p:cNvSpPr/>
          <p:nvPr/>
        </p:nvSpPr>
        <p:spPr>
          <a:xfrm>
            <a:off x="5664436" y="5542572"/>
            <a:ext cx="1326024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Enjoyable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011021" y="600342"/>
            <a:ext cx="288138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Secure Internal Working Model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187" y="1887953"/>
            <a:ext cx="2333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jbigmore\AppData\Local\Microsoft\Windows\Temporary Internet Files\Content.IE5\H1GTJB6A\dun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54" y="2025352"/>
            <a:ext cx="1055405" cy="246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2" y="4495087"/>
            <a:ext cx="16287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435551" y="725725"/>
            <a:ext cx="2862842" cy="769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Insecure Internal Working </a:t>
            </a:r>
            <a:r>
              <a:rPr lang="en-GB" sz="2000" dirty="0">
                <a:solidFill>
                  <a:schemeClr val="tx1"/>
                </a:solidFill>
              </a:rPr>
              <a:t>M</a:t>
            </a:r>
            <a:r>
              <a:rPr lang="en-GB" sz="2000" dirty="0" smtClean="0">
                <a:solidFill>
                  <a:schemeClr val="tx1"/>
                </a:solidFill>
              </a:rPr>
              <a:t>odel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0" y="2217798"/>
            <a:ext cx="1568154" cy="72652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I’m Helpless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623560" y="2025352"/>
            <a:ext cx="1243412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I’m Bad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64093" y="3381854"/>
            <a:ext cx="1619428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I’m unwanted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2622120" y="3688178"/>
            <a:ext cx="1977039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I’m unbelievable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68340" y="1448346"/>
            <a:ext cx="1709472" cy="384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Untrustworthy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47959" y="3802054"/>
            <a:ext cx="1495514" cy="384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Hurtful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1999" y="2025351"/>
            <a:ext cx="1495514" cy="384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Inattentive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08104" y="3802054"/>
            <a:ext cx="1631597" cy="384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Unresponsive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2623560" y="4930343"/>
            <a:ext cx="1230593" cy="109580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Not worth Living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Flowchart: Punched Tape 18"/>
          <p:cNvSpPr/>
          <p:nvPr/>
        </p:nvSpPr>
        <p:spPr>
          <a:xfrm>
            <a:off x="5153112" y="4528007"/>
            <a:ext cx="1238831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Unsafe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Flowchart: Punched Tape 19"/>
          <p:cNvSpPr/>
          <p:nvPr/>
        </p:nvSpPr>
        <p:spPr>
          <a:xfrm>
            <a:off x="5386387" y="5452540"/>
            <a:ext cx="1005556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Painful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Insecure Attachments -</a:t>
            </a:r>
            <a:r>
              <a:rPr lang="en-GB" sz="2200" dirty="0" smtClean="0"/>
              <a:t>associated </a:t>
            </a:r>
            <a:r>
              <a:rPr lang="en-GB" sz="2200" dirty="0"/>
              <a:t>with unresponsive  caregiver and negative outcomes for the child</a:t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b="1" dirty="0" smtClean="0"/>
              <a:t>Insecure Avoidant: </a:t>
            </a:r>
            <a:r>
              <a:rPr lang="en-GB" sz="2000" dirty="0" smtClean="0"/>
              <a:t>Avoidant reaction to care giver’s attempts at </a:t>
            </a:r>
            <a:r>
              <a:rPr lang="en-GB" sz="2000" dirty="0" err="1" smtClean="0"/>
              <a:t>attunement</a:t>
            </a:r>
            <a:r>
              <a:rPr lang="en-GB" sz="2000" dirty="0" smtClean="0"/>
              <a:t>.  Associated with angry or defiant presentation in children.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000" b="1" dirty="0" smtClean="0"/>
              <a:t>Insecure ambivalent: </a:t>
            </a:r>
            <a:r>
              <a:rPr lang="en-GB" sz="2000" dirty="0" smtClean="0"/>
              <a:t>Fluctuates between anger towards the parent and rejecting and wanting closeness. Associated with children who are emotional and overwhelmed by anxiety.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 </a:t>
            </a:r>
            <a:r>
              <a:rPr lang="en-GB" sz="2000" b="1" dirty="0" smtClean="0"/>
              <a:t>Insecure disorganised: </a:t>
            </a:r>
            <a:r>
              <a:rPr lang="en-GB" sz="2000" dirty="0" smtClean="0"/>
              <a:t>Show confusing contradictory attachment behaviour. The child may show an angry outburst and then be dazed or try to escape. The child may have a ‘frozen watchfulness’ of the maltreated child. The child may  sit on caregiver’s lap but be physically stiff and with eyes averted from the carer.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988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2109</TotalTime>
  <Words>1244</Words>
  <Application>Microsoft Office PowerPoint</Application>
  <PresentationFormat>On-screen Show (4:3)</PresentationFormat>
  <Paragraphs>156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Understanding Attachment and  the Impact on Family Functioning   </vt:lpstr>
      <vt:lpstr>Introductions</vt:lpstr>
      <vt:lpstr> What and Why?</vt:lpstr>
      <vt:lpstr>To attach is to survive</vt:lpstr>
      <vt:lpstr>Attachment theory – is not just about babies!</vt:lpstr>
      <vt:lpstr>PowerPoint Presentation</vt:lpstr>
      <vt:lpstr>PowerPoint Presentation</vt:lpstr>
      <vt:lpstr>PowerPoint Presentation</vt:lpstr>
      <vt:lpstr>Insecure Attachments -associated with unresponsive  caregiver and negative outcomes for the child </vt:lpstr>
      <vt:lpstr>The Effects of Insecure Attachment</vt:lpstr>
      <vt:lpstr>The Elephant in the room</vt:lpstr>
      <vt:lpstr>Assessment of parenting and the care –giving system</vt:lpstr>
      <vt:lpstr>PowerPoint Presentation</vt:lpstr>
      <vt:lpstr>Mental and Physical illness</vt:lpstr>
      <vt:lpstr>Learning Disability</vt:lpstr>
      <vt:lpstr>Substance Misuse</vt:lpstr>
      <vt:lpstr>Care Giving Environment</vt:lpstr>
      <vt:lpstr>Stress Response</vt:lpstr>
      <vt:lpstr>How exposure to early adversity affects the developing brain.</vt:lpstr>
      <vt:lpstr>HPA Axis</vt:lpstr>
      <vt:lpstr>PowerPoint Presentation</vt:lpstr>
      <vt:lpstr>Conclusions</vt:lpstr>
      <vt:lpstr>Recommended Resources</vt:lpstr>
    </vt:vector>
  </TitlesOfParts>
  <Company>Bournemouth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Jennifer,Bigmore</dc:creator>
  <cp:lastModifiedBy>Donna J Devoto</cp:lastModifiedBy>
  <cp:revision>45</cp:revision>
  <dcterms:created xsi:type="dcterms:W3CDTF">2018-01-08T13:26:21Z</dcterms:created>
  <dcterms:modified xsi:type="dcterms:W3CDTF">2018-01-30T08:02:45Z</dcterms:modified>
</cp:coreProperties>
</file>